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464300"/>
  <p:notesSz cx="9144000" cy="6464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23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20DE1-C232-4E8F-AAF4-554763A93320}" type="datetimeFigureOut">
              <a:rPr lang="de-DE" smtClean="0"/>
              <a:pPr/>
              <a:t>29.02.2024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484188"/>
            <a:ext cx="3429000" cy="242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070225"/>
            <a:ext cx="7315200" cy="2909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140450"/>
            <a:ext cx="3962400" cy="322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6140450"/>
            <a:ext cx="3962400" cy="322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6A0F6-DD5D-4C8A-B2C3-EC2548F7D1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03933"/>
            <a:ext cx="7772400" cy="1357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20008"/>
            <a:ext cx="6400799" cy="1616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486789"/>
            <a:ext cx="3977640" cy="4266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486789"/>
            <a:ext cx="3977640" cy="4266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150779" y="5856278"/>
            <a:ext cx="0" cy="456565"/>
          </a:xfrm>
          <a:custGeom>
            <a:avLst/>
            <a:gdLst/>
            <a:ahLst/>
            <a:cxnLst/>
            <a:rect l="l" t="t" r="r" b="b"/>
            <a:pathLst>
              <a:path h="456564">
                <a:moveTo>
                  <a:pt x="0" y="456313"/>
                </a:moveTo>
                <a:lnTo>
                  <a:pt x="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02500" y="5956300"/>
            <a:ext cx="1435100" cy="266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704931" y="5907013"/>
            <a:ext cx="288578" cy="23749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000" y="565784"/>
            <a:ext cx="8382000" cy="27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Lato Heavy"/>
                <a:cs typeface="Lato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5600" y="1648142"/>
            <a:ext cx="8432800" cy="180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766422" y="5883717"/>
            <a:ext cx="173990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15"/>
              </a:lnSpc>
            </a:pPr>
            <a:endParaRPr sz="35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81738" y="6168672"/>
            <a:ext cx="328295" cy="107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" b="1" i="0">
                <a:solidFill>
                  <a:srgbClr val="00537F"/>
                </a:solidFill>
                <a:latin typeface="Calibri"/>
                <a:cs typeface="Calibri"/>
              </a:defRPr>
            </a:lvl1pPr>
          </a:lstStyle>
          <a:p>
            <a:pPr marL="59055" marR="5080" indent="-46990">
              <a:lnSpc>
                <a:spcPct val="128699"/>
              </a:lnSpc>
            </a:pPr>
            <a:r>
              <a:rPr lang="de-DE" spc="20"/>
              <a:t>B R I E F T A U B E N - M A R K T . D E 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11799"/>
            <a:ext cx="2103120" cy="323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879219"/>
            <a:ext cx="3992879" cy="1388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75" dirty="0">
                <a:latin typeface="Lato Heavy"/>
                <a:cs typeface="Lato Heavy"/>
              </a:rPr>
              <a:t>M</a:t>
            </a:r>
            <a:r>
              <a:rPr sz="2800" b="1" spc="-15" dirty="0">
                <a:latin typeface="Lato Heavy"/>
                <a:cs typeface="Lato Heavy"/>
              </a:rPr>
              <a:t>ediada</a:t>
            </a:r>
            <a:r>
              <a:rPr sz="2800" b="1" spc="-30" dirty="0">
                <a:latin typeface="Lato Heavy"/>
                <a:cs typeface="Lato Heavy"/>
              </a:rPr>
              <a:t>t</a:t>
            </a:r>
            <a:r>
              <a:rPr sz="2800" b="1" dirty="0">
                <a:latin typeface="Lato Heavy"/>
                <a:cs typeface="Lato Heavy"/>
              </a:rPr>
              <a:t>en</a:t>
            </a:r>
            <a:r>
              <a:rPr sz="2800" b="1" spc="-5" dirty="0">
                <a:latin typeface="Lato Heavy"/>
                <a:cs typeface="Lato Heavy"/>
              </a:rPr>
              <a:t> </a:t>
            </a:r>
            <a:r>
              <a:rPr sz="2800" b="1" spc="-25" dirty="0">
                <a:latin typeface="Lato Heavy"/>
                <a:cs typeface="Lato Heavy"/>
              </a:rPr>
              <a:t>O</a:t>
            </a:r>
            <a:r>
              <a:rPr sz="2800" b="1" dirty="0">
                <a:latin typeface="Lato Heavy"/>
                <a:cs typeface="Lato Heavy"/>
              </a:rPr>
              <a:t>nline</a:t>
            </a:r>
            <a:r>
              <a:rPr sz="2800" b="1" spc="-5" dirty="0">
                <a:latin typeface="Lato Heavy"/>
                <a:cs typeface="Lato Heavy"/>
              </a:rPr>
              <a:t> </a:t>
            </a:r>
            <a:r>
              <a:rPr lang="de-DE" sz="2800" b="1" dirty="0">
                <a:solidFill>
                  <a:srgbClr val="285E8D"/>
                </a:solidFill>
                <a:latin typeface="Lato Heavy"/>
                <a:cs typeface="Lato Heavy"/>
              </a:rPr>
              <a:t>2024</a:t>
            </a:r>
            <a:endParaRPr sz="2800" dirty="0">
              <a:latin typeface="Lato Heavy"/>
              <a:cs typeface="Lato Heavy"/>
            </a:endParaRPr>
          </a:p>
          <a:p>
            <a:pPr marL="12700" marR="777875">
              <a:lnSpc>
                <a:spcPct val="125000"/>
              </a:lnSpc>
              <a:spcBef>
                <a:spcPts val="680"/>
              </a:spcBef>
            </a:pPr>
            <a:r>
              <a:rPr sz="1200" dirty="0">
                <a:latin typeface="Lato"/>
                <a:cs typeface="Lato"/>
              </a:rPr>
              <a:t>Brieftauben-Markt.de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25" dirty="0">
                <a:latin typeface="Lato"/>
                <a:cs typeface="Lato"/>
              </a:rPr>
              <a:t>—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Das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Online-</a:t>
            </a:r>
            <a:r>
              <a:rPr sz="1200" spc="-20" dirty="0">
                <a:latin typeface="Lato"/>
                <a:cs typeface="Lato"/>
              </a:rPr>
              <a:t>P</a:t>
            </a:r>
            <a:r>
              <a:rPr sz="1200" spc="10" dirty="0">
                <a:latin typeface="Lato"/>
                <a:cs typeface="Lato"/>
              </a:rPr>
              <a:t>ortal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5" dirty="0">
                <a:latin typeface="Lato"/>
                <a:cs typeface="Lato"/>
              </a:rPr>
              <a:t>rund</a:t>
            </a:r>
            <a:r>
              <a:rPr sz="1200" dirty="0">
                <a:latin typeface="Lato"/>
                <a:cs typeface="Lato"/>
              </a:rPr>
              <a:t> </a:t>
            </a:r>
            <a:r>
              <a:rPr sz="1200" spc="-10" dirty="0">
                <a:latin typeface="Lato"/>
                <a:cs typeface="Lato"/>
              </a:rPr>
              <a:t>um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-10" dirty="0">
                <a:latin typeface="Lato"/>
                <a:cs typeface="Lato"/>
              </a:rPr>
              <a:t>den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5" dirty="0">
                <a:latin typeface="Lato"/>
                <a:cs typeface="Lato"/>
              </a:rPr>
              <a:t>Internationalen</a:t>
            </a:r>
            <a:r>
              <a:rPr sz="1200" spc="-80" dirty="0">
                <a:latin typeface="Lato"/>
                <a:cs typeface="Lato"/>
              </a:rPr>
              <a:t> </a:t>
            </a:r>
            <a:r>
              <a:rPr sz="1200" spc="5" dirty="0">
                <a:latin typeface="Lato"/>
                <a:cs typeface="Lato"/>
              </a:rPr>
              <a:t>Brieftaubensport</a:t>
            </a:r>
            <a:endParaRPr sz="1200" dirty="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6500" y="4996434"/>
            <a:ext cx="1606550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90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echnik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und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Support</a:t>
            </a:r>
            <a:endParaRPr sz="8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Lato"/>
                <a:cs typeface="Lato"/>
              </a:rPr>
              <a:t>F</a:t>
            </a:r>
            <a:r>
              <a:rPr sz="800" b="1" dirty="0">
                <a:latin typeface="Lato"/>
                <a:cs typeface="Lato"/>
              </a:rPr>
              <a:t>RIE</a:t>
            </a:r>
            <a:r>
              <a:rPr sz="800" b="1" spc="-15" dirty="0">
                <a:latin typeface="Lato"/>
                <a:cs typeface="Lato"/>
              </a:rPr>
              <a:t>S</a:t>
            </a:r>
            <a:r>
              <a:rPr sz="800" b="1" spc="-5" dirty="0">
                <a:latin typeface="Lato"/>
                <a:cs typeface="Lato"/>
              </a:rPr>
              <a:t>E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15" dirty="0">
                <a:latin typeface="Lato"/>
                <a:cs typeface="Lato"/>
              </a:rPr>
              <a:t>MED</a:t>
            </a:r>
            <a:r>
              <a:rPr sz="800" b="1" spc="10" dirty="0">
                <a:latin typeface="Lato"/>
                <a:cs typeface="Lato"/>
              </a:rPr>
              <a:t>IA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5" dirty="0">
                <a:latin typeface="Lato"/>
                <a:cs typeface="Lato"/>
              </a:rPr>
              <a:t>GmbH,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5" dirty="0">
                <a:latin typeface="Lato"/>
                <a:cs typeface="Lato"/>
              </a:rPr>
              <a:t>C</a:t>
            </a:r>
            <a:r>
              <a:rPr sz="800" b="1" dirty="0">
                <a:latin typeface="Lato"/>
                <a:cs typeface="Lato"/>
              </a:rPr>
              <a:t>ente</a:t>
            </a:r>
            <a:r>
              <a:rPr sz="800" b="1" spc="25" dirty="0">
                <a:latin typeface="Lato"/>
                <a:cs typeface="Lato"/>
              </a:rPr>
              <a:t>r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15" dirty="0">
                <a:latin typeface="Lato"/>
                <a:cs typeface="Lato"/>
              </a:rPr>
              <a:t>K</a:t>
            </a:r>
            <a:r>
              <a:rPr sz="800" b="1" spc="-10" dirty="0">
                <a:latin typeface="Lato"/>
                <a:cs typeface="Lato"/>
              </a:rPr>
              <a:t>ö</a:t>
            </a:r>
            <a:r>
              <a:rPr sz="800" b="1" spc="5" dirty="0">
                <a:latin typeface="Lato"/>
                <a:cs typeface="Lato"/>
              </a:rPr>
              <a:t>ln</a:t>
            </a:r>
            <a:endParaRPr sz="800" dirty="0">
              <a:latin typeface="Lato"/>
              <a:cs typeface="Lato"/>
            </a:endParaRPr>
          </a:p>
          <a:p>
            <a:pPr marL="12700" marR="901700">
              <a:lnSpc>
                <a:spcPct val="125000"/>
              </a:lnSpc>
            </a:pPr>
            <a:r>
              <a:rPr sz="800" spc="5" dirty="0">
                <a:latin typeface="Lato"/>
                <a:cs typeface="Lato"/>
              </a:rPr>
              <a:t>El</a:t>
            </a:r>
            <a:r>
              <a:rPr sz="800" spc="-20" dirty="0">
                <a:latin typeface="Lato"/>
                <a:cs typeface="Lato"/>
              </a:rPr>
              <a:t>k</a:t>
            </a:r>
            <a:r>
              <a:rPr sz="800" spc="-5" dirty="0">
                <a:latin typeface="Lato"/>
                <a:cs typeface="Lato"/>
              </a:rPr>
              <a:t>e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5" dirty="0">
                <a:latin typeface="Lato"/>
                <a:cs typeface="Lato"/>
              </a:rPr>
              <a:t>Klinger</a:t>
            </a:r>
            <a:r>
              <a:rPr sz="800" dirty="0">
                <a:latin typeface="Lato"/>
                <a:cs typeface="Lato"/>
              </a:rPr>
              <a:t> </a:t>
            </a:r>
            <a:r>
              <a:rPr sz="800" spc="-25" dirty="0">
                <a:latin typeface="Lato"/>
                <a:cs typeface="Lato"/>
              </a:rPr>
              <a:t>F</a:t>
            </a:r>
            <a:r>
              <a:rPr sz="800" dirty="0">
                <a:latin typeface="Lato"/>
                <a:cs typeface="Lato"/>
              </a:rPr>
              <a:t>riesenplatz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17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dirty="0">
                <a:latin typeface="Lato"/>
                <a:cs typeface="Lato"/>
              </a:rPr>
              <a:t>50672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-5" dirty="0">
                <a:latin typeface="Lato"/>
                <a:cs typeface="Lato"/>
              </a:rPr>
              <a:t>K</a:t>
            </a:r>
            <a:r>
              <a:rPr sz="800" dirty="0">
                <a:latin typeface="Lato"/>
                <a:cs typeface="Lato"/>
              </a:rPr>
              <a:t>öln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90" dirty="0">
                <a:latin typeface="Lato"/>
                <a:cs typeface="Lato"/>
              </a:rPr>
              <a:t>T</a:t>
            </a:r>
            <a:r>
              <a:rPr sz="800" spc="-5" dirty="0">
                <a:latin typeface="Lato"/>
                <a:cs typeface="Lato"/>
              </a:rPr>
              <a:t>elefon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+49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(0)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221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93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53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10" dirty="0">
                <a:latin typeface="Lato"/>
                <a:cs typeface="Lato"/>
              </a:rPr>
              <a:t>E-M</a:t>
            </a:r>
            <a:r>
              <a:rPr sz="800" spc="10" dirty="0">
                <a:latin typeface="Lato"/>
                <a:cs typeface="Lato"/>
              </a:rPr>
              <a:t>ail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ek@friesemedia.de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86500" y="3726434"/>
            <a:ext cx="1885314" cy="952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0" dirty="0">
                <a:solidFill>
                  <a:srgbClr val="2870A4"/>
                </a:solidFill>
                <a:latin typeface="Lato"/>
                <a:cs typeface="Lato"/>
              </a:rPr>
              <a:t>V</a:t>
            </a:r>
            <a:r>
              <a:rPr sz="800" spc="10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antwortlicher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des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ortals</a:t>
            </a:r>
            <a:endParaRPr sz="8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b="1" spc="-15" dirty="0">
                <a:latin typeface="Lato"/>
                <a:cs typeface="Lato"/>
              </a:rPr>
              <a:t>P</a:t>
            </a:r>
            <a:r>
              <a:rPr sz="800" b="1" dirty="0">
                <a:latin typeface="Lato"/>
                <a:cs typeface="Lato"/>
              </a:rPr>
              <a:t>ete</a:t>
            </a:r>
            <a:r>
              <a:rPr sz="800" b="1" spc="25" dirty="0">
                <a:latin typeface="Lato"/>
                <a:cs typeface="Lato"/>
              </a:rPr>
              <a:t>r</a:t>
            </a:r>
            <a:r>
              <a:rPr sz="800" b="1" spc="-40" dirty="0">
                <a:latin typeface="Lato"/>
                <a:cs typeface="Lato"/>
              </a:rPr>
              <a:t> </a:t>
            </a:r>
            <a:r>
              <a:rPr sz="800" b="1" spc="-15" dirty="0">
                <a:latin typeface="Lato"/>
                <a:cs typeface="Lato"/>
              </a:rPr>
              <a:t>K</a:t>
            </a:r>
            <a:r>
              <a:rPr sz="800" b="1" spc="-10" dirty="0">
                <a:latin typeface="Lato"/>
                <a:cs typeface="Lato"/>
              </a:rPr>
              <a:t>o</a:t>
            </a:r>
            <a:r>
              <a:rPr sz="800" b="1" dirty="0">
                <a:latin typeface="Lato"/>
                <a:cs typeface="Lato"/>
              </a:rPr>
              <a:t>ck</a:t>
            </a:r>
            <a:r>
              <a:rPr sz="800" b="1" spc="-5" dirty="0">
                <a:latin typeface="Lato"/>
                <a:cs typeface="Lato"/>
              </a:rPr>
              <a:t>s</a:t>
            </a:r>
            <a:endParaRPr sz="8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5" dirty="0">
                <a:latin typeface="Lato"/>
                <a:cs typeface="Lato"/>
              </a:rPr>
              <a:t>Hugo-Rasch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St</a:t>
            </a:r>
            <a:r>
              <a:rPr sz="800" spc="-15" dirty="0">
                <a:latin typeface="Lato"/>
                <a:cs typeface="Lato"/>
              </a:rPr>
              <a:t>r</a:t>
            </a:r>
            <a:r>
              <a:rPr sz="800" dirty="0">
                <a:latin typeface="Lato"/>
                <a:cs typeface="Lato"/>
              </a:rPr>
              <a:t>asse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97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dirty="0">
                <a:latin typeface="Lato"/>
                <a:cs typeface="Lato"/>
              </a:rPr>
              <a:t>46047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Oberhausen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90" dirty="0">
                <a:latin typeface="Lato"/>
                <a:cs typeface="Lato"/>
              </a:rPr>
              <a:t>T</a:t>
            </a:r>
            <a:r>
              <a:rPr sz="800" spc="-5" dirty="0">
                <a:latin typeface="Lato"/>
                <a:cs typeface="Lato"/>
              </a:rPr>
              <a:t>elefon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+49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spc="10" dirty="0">
                <a:latin typeface="Lato"/>
                <a:cs typeface="Lato"/>
              </a:rPr>
              <a:t>(0)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178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453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7775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spc="-10" dirty="0">
                <a:latin typeface="Lato"/>
                <a:cs typeface="Lato"/>
              </a:rPr>
              <a:t>E-M</a:t>
            </a:r>
            <a:r>
              <a:rPr sz="800" spc="10" dirty="0">
                <a:latin typeface="Lato"/>
                <a:cs typeface="Lato"/>
              </a:rPr>
              <a:t>ail</a:t>
            </a:r>
            <a:r>
              <a:rPr sz="800" spc="-55" dirty="0">
                <a:latin typeface="Lato"/>
                <a:cs typeface="Lato"/>
              </a:rPr>
              <a:t> </a:t>
            </a:r>
            <a:r>
              <a:rPr sz="800" dirty="0">
                <a:latin typeface="Lato"/>
                <a:cs typeface="Lato"/>
              </a:rPr>
              <a:t>pete</a:t>
            </a:r>
            <a:r>
              <a:rPr sz="800" spc="-55" dirty="0">
                <a:latin typeface="Lato"/>
                <a:cs typeface="Lato"/>
              </a:rPr>
              <a:t>r</a:t>
            </a:r>
            <a:r>
              <a:rPr sz="800" spc="-5" dirty="0">
                <a:latin typeface="Lato"/>
                <a:cs typeface="Lato"/>
              </a:rPr>
              <a:t>.</a:t>
            </a:r>
            <a:r>
              <a:rPr sz="800" spc="-35" dirty="0">
                <a:latin typeface="Lato"/>
                <a:cs typeface="Lato"/>
              </a:rPr>
              <a:t>k</a:t>
            </a:r>
            <a:r>
              <a:rPr sz="800" dirty="0">
                <a:latin typeface="Lato"/>
                <a:cs typeface="Lato"/>
              </a:rPr>
              <a:t>ocks@brieftauben-markt.de</a:t>
            </a:r>
          </a:p>
        </p:txBody>
      </p:sp>
      <p:sp>
        <p:nvSpPr>
          <p:cNvPr id="5" name="object 5"/>
          <p:cNvSpPr/>
          <p:nvPr/>
        </p:nvSpPr>
        <p:spPr>
          <a:xfrm>
            <a:off x="6305703" y="382554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702229"/>
                </a:moveTo>
                <a:lnTo>
                  <a:pt x="1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18748" y="472267"/>
            <a:ext cx="432868" cy="346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17333" y="443901"/>
            <a:ext cx="248285" cy="296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50"/>
              </a:lnSpc>
            </a:pPr>
            <a:r>
              <a:rPr sz="1700" b="1" spc="5" dirty="0">
                <a:solidFill>
                  <a:srgbClr val="00537F"/>
                </a:solidFill>
                <a:latin typeface="Calibri"/>
                <a:cs typeface="Calibri"/>
              </a:rPr>
              <a:t>10</a:t>
            </a:r>
            <a:endParaRPr sz="1700">
              <a:latin typeface="Calibri"/>
              <a:cs typeface="Calibri"/>
            </a:endParaRPr>
          </a:p>
          <a:p>
            <a:pPr marL="34290">
              <a:lnSpc>
                <a:spcPts val="509"/>
              </a:lnSpc>
            </a:pPr>
            <a:r>
              <a:rPr sz="500" b="1" spc="50" dirty="0">
                <a:solidFill>
                  <a:srgbClr val="00537F"/>
                </a:solidFill>
                <a:latin typeface="Calibri"/>
                <a:cs typeface="Calibri"/>
              </a:rPr>
              <a:t>Ja</a:t>
            </a:r>
            <a:r>
              <a:rPr sz="500" b="1" spc="70" dirty="0">
                <a:solidFill>
                  <a:srgbClr val="00537F"/>
                </a:solidFill>
                <a:latin typeface="Calibri"/>
                <a:cs typeface="Calibri"/>
              </a:rPr>
              <a:t>hr</a:t>
            </a:r>
            <a:r>
              <a:rPr sz="500" b="1" spc="4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90307" y="861156"/>
            <a:ext cx="47942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915" marR="5080" indent="-69850">
              <a:lnSpc>
                <a:spcPct val="134600"/>
              </a:lnSpc>
            </a:pPr>
            <a:r>
              <a:rPr sz="350" b="1" spc="50" dirty="0">
                <a:solidFill>
                  <a:srgbClr val="00537F"/>
                </a:solidFill>
                <a:latin typeface="Calibri"/>
                <a:cs typeface="Calibri"/>
              </a:rPr>
              <a:t>B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0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25" dirty="0">
                <a:solidFill>
                  <a:srgbClr val="00537F"/>
                </a:solidFill>
                <a:latin typeface="Calibri"/>
                <a:cs typeface="Calibri"/>
              </a:rPr>
              <a:t>I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5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5" dirty="0">
                <a:solidFill>
                  <a:srgbClr val="00537F"/>
                </a:solidFill>
                <a:latin typeface="Calibri"/>
                <a:cs typeface="Calibri"/>
              </a:rPr>
              <a:t>F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0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3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5" dirty="0">
                <a:solidFill>
                  <a:srgbClr val="00537F"/>
                </a:solidFill>
                <a:latin typeface="Calibri"/>
                <a:cs typeface="Calibri"/>
              </a:rPr>
              <a:t>U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0" dirty="0">
                <a:solidFill>
                  <a:srgbClr val="00537F"/>
                </a:solidFill>
                <a:latin typeface="Calibri"/>
                <a:cs typeface="Calibri"/>
              </a:rPr>
              <a:t>B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0" dirty="0">
                <a:solidFill>
                  <a:srgbClr val="00537F"/>
                </a:solidFill>
                <a:latin typeface="Calibri"/>
                <a:cs typeface="Calibri"/>
              </a:rPr>
              <a:t>N</a:t>
            </a:r>
            <a:r>
              <a:rPr sz="350" b="1" spc="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15" dirty="0">
                <a:solidFill>
                  <a:srgbClr val="00537F"/>
                </a:solidFill>
                <a:latin typeface="Calibri"/>
                <a:cs typeface="Calibri"/>
              </a:rPr>
              <a:t>-</a:t>
            </a:r>
            <a:r>
              <a:rPr sz="350" b="1" spc="10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5" dirty="0">
                <a:solidFill>
                  <a:srgbClr val="00537F"/>
                </a:solidFill>
                <a:latin typeface="Calibri"/>
                <a:cs typeface="Calibri"/>
              </a:rPr>
              <a:t>M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25" dirty="0">
                <a:solidFill>
                  <a:srgbClr val="00537F"/>
                </a:solidFill>
                <a:latin typeface="Calibri"/>
                <a:cs typeface="Calibri"/>
              </a:rPr>
              <a:t>A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5" dirty="0">
                <a:solidFill>
                  <a:srgbClr val="00537F"/>
                </a:solidFill>
                <a:latin typeface="Calibri"/>
                <a:cs typeface="Calibri"/>
              </a:rPr>
              <a:t>R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50" dirty="0">
                <a:solidFill>
                  <a:srgbClr val="00537F"/>
                </a:solidFill>
                <a:latin typeface="Calibri"/>
                <a:cs typeface="Calibri"/>
              </a:rPr>
              <a:t>K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5" dirty="0">
                <a:solidFill>
                  <a:srgbClr val="00537F"/>
                </a:solidFill>
                <a:latin typeface="Calibri"/>
                <a:cs typeface="Calibri"/>
              </a:rPr>
              <a:t>T</a:t>
            </a:r>
            <a:r>
              <a:rPr sz="350" b="1" spc="-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20" dirty="0">
                <a:solidFill>
                  <a:srgbClr val="00537F"/>
                </a:solidFill>
                <a:latin typeface="Calibri"/>
                <a:cs typeface="Calibri"/>
              </a:rPr>
              <a:t>.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45" dirty="0">
                <a:solidFill>
                  <a:srgbClr val="00537F"/>
                </a:solidFill>
                <a:latin typeface="Calibri"/>
                <a:cs typeface="Calibri"/>
              </a:rPr>
              <a:t>D</a:t>
            </a:r>
            <a:r>
              <a:rPr sz="350" b="1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r>
              <a:rPr sz="350" b="1" spc="30" dirty="0">
                <a:solidFill>
                  <a:srgbClr val="00537F"/>
                </a:solidFill>
                <a:latin typeface="Calibri"/>
                <a:cs typeface="Calibri"/>
              </a:rPr>
              <a:t>E</a:t>
            </a:r>
            <a:r>
              <a:rPr sz="350" b="1" spc="5" dirty="0">
                <a:solidFill>
                  <a:srgbClr val="00537F"/>
                </a:solidFill>
                <a:latin typeface="Calibri"/>
                <a:cs typeface="Calibri"/>
              </a:rPr>
              <a:t> </a:t>
            </a:r>
            <a:endParaRPr sz="3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53200" y="533400"/>
            <a:ext cx="2197100" cy="40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E361C6F2-0DDF-8995-1753-16A41921BCE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315"/>
              </a:lnSpc>
            </a:pPr>
            <a:endParaRPr lang="de-DE" sz="350">
              <a:latin typeface="Calibri"/>
              <a:cs typeface="Calibri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FB87851-64C7-A562-4398-A52EC72A763D}"/>
              </a:ext>
            </a:extLst>
          </p:cNvPr>
          <p:cNvSpPr/>
          <p:nvPr/>
        </p:nvSpPr>
        <p:spPr>
          <a:xfrm>
            <a:off x="5029200" y="107950"/>
            <a:ext cx="1142997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48200" y="1248942"/>
            <a:ext cx="3619500" cy="3966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94901" y="1470709"/>
            <a:ext cx="3105785" cy="1871345"/>
          </a:xfrm>
          <a:custGeom>
            <a:avLst/>
            <a:gdLst/>
            <a:ahLst/>
            <a:cxnLst/>
            <a:rect l="l" t="t" r="r" b="b"/>
            <a:pathLst>
              <a:path w="3105784" h="1871345">
                <a:moveTo>
                  <a:pt x="0" y="0"/>
                </a:moveTo>
                <a:lnTo>
                  <a:pt x="3105688" y="0"/>
                </a:lnTo>
                <a:lnTo>
                  <a:pt x="3105688" y="1870861"/>
                </a:lnTo>
                <a:lnTo>
                  <a:pt x="0" y="1870861"/>
                </a:lnTo>
                <a:lnTo>
                  <a:pt x="0" y="0"/>
                </a:lnTo>
                <a:close/>
              </a:path>
            </a:pathLst>
          </a:custGeom>
          <a:solidFill>
            <a:srgbClr val="B4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19700" y="1476099"/>
            <a:ext cx="2451100" cy="186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1000" y="1530159"/>
            <a:ext cx="3607435" cy="212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31775">
              <a:lnSpc>
                <a:spcPct val="119000"/>
              </a:lnSpc>
            </a:pPr>
            <a:r>
              <a:rPr sz="1400" b="1" spc="-10" dirty="0">
                <a:latin typeface="Lato Heavy"/>
                <a:cs typeface="Lato Heavy"/>
              </a:rPr>
              <a:t>Präs</a:t>
            </a:r>
            <a:r>
              <a:rPr sz="1400" b="1" dirty="0">
                <a:latin typeface="Lato Heavy"/>
                <a:cs typeface="Lato Heavy"/>
              </a:rPr>
              <a:t>e</a:t>
            </a:r>
            <a:r>
              <a:rPr sz="1400" b="1" spc="-10" dirty="0">
                <a:latin typeface="Lato Heavy"/>
                <a:cs typeface="Lato Heavy"/>
              </a:rPr>
              <a:t>nt</a:t>
            </a:r>
            <a:r>
              <a:rPr sz="1400" b="1" dirty="0">
                <a:latin typeface="Lato Heavy"/>
                <a:cs typeface="Lato Heavy"/>
              </a:rPr>
              <a:t>ie</a:t>
            </a:r>
            <a:r>
              <a:rPr sz="1400" b="1" spc="-20" dirty="0">
                <a:latin typeface="Lato Heavy"/>
                <a:cs typeface="Lato Heavy"/>
              </a:rPr>
              <a:t>r</a:t>
            </a:r>
            <a:r>
              <a:rPr sz="1400" b="1" dirty="0">
                <a:latin typeface="Lato Heavy"/>
                <a:cs typeface="Lato Heavy"/>
              </a:rPr>
              <a:t>en</a:t>
            </a:r>
            <a:r>
              <a:rPr sz="1400" b="1" spc="-5" dirty="0">
                <a:latin typeface="Lato Heavy"/>
                <a:cs typeface="Lato Heavy"/>
              </a:rPr>
              <a:t> S</a:t>
            </a:r>
            <a:r>
              <a:rPr sz="1400" b="1" dirty="0">
                <a:latin typeface="Lato Heavy"/>
                <a:cs typeface="Lato Heavy"/>
              </a:rPr>
              <a:t>ie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s</a:t>
            </a:r>
            <a:r>
              <a:rPr sz="1400" b="1" dirty="0">
                <a:latin typeface="Lato Heavy"/>
                <a:cs typeface="Lato Heavy"/>
              </a:rPr>
              <a:t>ich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au</a:t>
            </a:r>
            <a:r>
              <a:rPr sz="1400" b="1" dirty="0">
                <a:latin typeface="Lato Heavy"/>
                <a:cs typeface="Lato Heavy"/>
              </a:rPr>
              <a:t>f</a:t>
            </a:r>
            <a:r>
              <a:rPr sz="1400" b="1" spc="-30" dirty="0">
                <a:latin typeface="Lato Heavy"/>
                <a:cs typeface="Lato Heavy"/>
              </a:rPr>
              <a:t> </a:t>
            </a:r>
            <a:r>
              <a:rPr sz="1400" b="1" spc="-10" dirty="0">
                <a:latin typeface="Lato Heavy"/>
                <a:cs typeface="Lato Heavy"/>
              </a:rPr>
              <a:t>uns</a:t>
            </a:r>
            <a:r>
              <a:rPr sz="1400" b="1" dirty="0">
                <a:latin typeface="Lato Heavy"/>
                <a:cs typeface="Lato Heavy"/>
              </a:rPr>
              <a:t>e</a:t>
            </a:r>
            <a:r>
              <a:rPr sz="1400" b="1" spc="-20" dirty="0">
                <a:latin typeface="Lato Heavy"/>
                <a:cs typeface="Lato Heavy"/>
              </a:rPr>
              <a:t>r</a:t>
            </a:r>
            <a:r>
              <a:rPr sz="1400" b="1" spc="-10" dirty="0">
                <a:latin typeface="Lato Heavy"/>
                <a:cs typeface="Lato Heavy"/>
              </a:rPr>
              <a:t>em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15" dirty="0">
                <a:latin typeface="Lato Heavy"/>
                <a:cs typeface="Lato Heavy"/>
              </a:rPr>
              <a:t>O</a:t>
            </a:r>
            <a:r>
              <a:rPr sz="1400" b="1" spc="-10" dirty="0">
                <a:latin typeface="Lato Heavy"/>
                <a:cs typeface="Lato Heavy"/>
              </a:rPr>
              <a:t>nline-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35" dirty="0">
                <a:latin typeface="Lato Heavy"/>
                <a:cs typeface="Lato Heavy"/>
              </a:rPr>
              <a:t>P</a:t>
            </a:r>
            <a:r>
              <a:rPr sz="1400" b="1" spc="-10" dirty="0">
                <a:latin typeface="Lato Heavy"/>
                <a:cs typeface="Lato Heavy"/>
              </a:rPr>
              <a:t>ort</a:t>
            </a:r>
            <a:r>
              <a:rPr sz="1400" b="1" dirty="0">
                <a:latin typeface="Lato Heavy"/>
                <a:cs typeface="Lato Heavy"/>
              </a:rPr>
              <a:t>al</a:t>
            </a:r>
            <a:r>
              <a:rPr sz="1400" b="1" spc="-30" dirty="0">
                <a:latin typeface="Lato Heavy"/>
                <a:cs typeface="Lato Heavy"/>
              </a:rPr>
              <a:t> w</a:t>
            </a:r>
            <a:r>
              <a:rPr sz="1400" b="1" spc="-10" dirty="0">
                <a:latin typeface="Lato Heavy"/>
                <a:cs typeface="Lato Heavy"/>
              </a:rPr>
              <a:t>elt</a:t>
            </a:r>
            <a:r>
              <a:rPr sz="1400" b="1" spc="-30" dirty="0">
                <a:latin typeface="Lato Heavy"/>
                <a:cs typeface="Lato Heavy"/>
              </a:rPr>
              <a:t>w</a:t>
            </a:r>
            <a:r>
              <a:rPr sz="1400" b="1" spc="-5" dirty="0">
                <a:latin typeface="Lato Heavy"/>
                <a:cs typeface="Lato Heavy"/>
              </a:rPr>
              <a:t>eit, </a:t>
            </a:r>
            <a:r>
              <a:rPr sz="1400" b="1" dirty="0">
                <a:latin typeface="Lato Heavy"/>
                <a:cs typeface="Lato Heavy"/>
              </a:rPr>
              <a:t>24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spc="-35" dirty="0">
                <a:latin typeface="Lato Heavy"/>
                <a:cs typeface="Lato Heavy"/>
              </a:rPr>
              <a:t>S</a:t>
            </a:r>
            <a:r>
              <a:rPr sz="1400" b="1" spc="-10" dirty="0">
                <a:latin typeface="Lato Heavy"/>
                <a:cs typeface="Lato Heavy"/>
              </a:rPr>
              <a:t>tu</a:t>
            </a:r>
            <a:r>
              <a:rPr sz="1400" b="1" dirty="0">
                <a:latin typeface="Lato Heavy"/>
                <a:cs typeface="Lato Heavy"/>
              </a:rPr>
              <a:t>nden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an</a:t>
            </a:r>
            <a:r>
              <a:rPr sz="1400" b="1" spc="-5" dirty="0">
                <a:latin typeface="Lato Heavy"/>
                <a:cs typeface="Lato Heavy"/>
              </a:rPr>
              <a:t> </a:t>
            </a:r>
            <a:r>
              <a:rPr sz="1400" b="1" dirty="0">
                <a:latin typeface="Lato Heavy"/>
                <a:cs typeface="Lato Heavy"/>
              </a:rPr>
              <a:t>365</a:t>
            </a:r>
            <a:r>
              <a:rPr sz="1400" b="1" spc="-45" dirty="0">
                <a:latin typeface="Lato Heavy"/>
                <a:cs typeface="Lato Heavy"/>
              </a:rPr>
              <a:t> </a:t>
            </a:r>
            <a:r>
              <a:rPr sz="1400" b="1" spc="-155" dirty="0">
                <a:latin typeface="Lato Heavy"/>
                <a:cs typeface="Lato Heavy"/>
              </a:rPr>
              <a:t>T</a:t>
            </a:r>
            <a:r>
              <a:rPr sz="1400" b="1" spc="-10" dirty="0">
                <a:latin typeface="Lato Heavy"/>
                <a:cs typeface="Lato Heavy"/>
              </a:rPr>
              <a:t>a</a:t>
            </a:r>
            <a:r>
              <a:rPr sz="1400" b="1" spc="-25" dirty="0">
                <a:latin typeface="Lato Heavy"/>
                <a:cs typeface="Lato Heavy"/>
              </a:rPr>
              <a:t>g</a:t>
            </a:r>
            <a:r>
              <a:rPr sz="1400" b="1" dirty="0">
                <a:latin typeface="Lato Heavy"/>
                <a:cs typeface="Lato Heavy"/>
              </a:rPr>
              <a:t>en!</a:t>
            </a:r>
            <a:endParaRPr sz="1400">
              <a:latin typeface="Lato Heavy"/>
              <a:cs typeface="Lato Heavy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>
              <a:lnSpc>
                <a:spcPct val="118800"/>
              </a:lnSpc>
            </a:pPr>
            <a:r>
              <a:rPr sz="1000" spc="5" dirty="0">
                <a:latin typeface="Lato"/>
                <a:cs typeface="Lato"/>
              </a:rPr>
              <a:t>Firmen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aubenzüchter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p</a:t>
            </a:r>
            <a:r>
              <a:rPr sz="1000" spc="-10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äsentieren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sich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seit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10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Jahren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den</a:t>
            </a:r>
            <a:r>
              <a:rPr sz="1000" spc="-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Besuchern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auf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Internet-</a:t>
            </a:r>
            <a:r>
              <a:rPr sz="1000" spc="-10" dirty="0">
                <a:latin typeface="Lato"/>
                <a:cs typeface="Lato"/>
              </a:rPr>
              <a:t>P</a:t>
            </a:r>
            <a:r>
              <a:rPr sz="1000" spc="10" dirty="0">
                <a:latin typeface="Lato"/>
                <a:cs typeface="Lato"/>
              </a:rPr>
              <a:t>ortal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Online-Informationen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zu </a:t>
            </a:r>
            <a:r>
              <a:rPr sz="1000" spc="5" dirty="0">
                <a:latin typeface="Lato"/>
                <a:cs typeface="Lato"/>
              </a:rPr>
              <a:t>ihren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Unternehmen,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Produkten, </a:t>
            </a:r>
            <a:r>
              <a:rPr sz="1000" spc="-130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Dienstleistungen,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spc="-10" dirty="0">
                <a:latin typeface="Lato"/>
                <a:cs typeface="Lato"/>
              </a:rPr>
              <a:t>auben-</a:t>
            </a:r>
            <a:r>
              <a:rPr sz="1000" spc="-5" dirty="0">
                <a:latin typeface="Lato"/>
                <a:cs typeface="Lato"/>
              </a:rPr>
              <a:t> Schlägen,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Brieftauben,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Flugleistungen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meh</a:t>
            </a:r>
            <a:r>
              <a:rPr sz="1000" spc="-70" dirty="0">
                <a:latin typeface="Lato"/>
                <a:cs typeface="Lato"/>
              </a:rPr>
              <a:t>r</a:t>
            </a:r>
            <a:r>
              <a:rPr sz="1000" spc="-30" dirty="0">
                <a:latin typeface="Lato"/>
                <a:cs typeface="Lato"/>
              </a:rPr>
              <a:t>.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Sie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stellen umfangreiche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Informationen,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Links,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Bilde</a:t>
            </a:r>
            <a:r>
              <a:rPr sz="1000" spc="-65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Videos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zur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60" dirty="0">
                <a:latin typeface="Lato"/>
                <a:cs typeface="Lato"/>
              </a:rPr>
              <a:t>V</a:t>
            </a:r>
            <a:r>
              <a:rPr sz="1000" spc="-5" dirty="0">
                <a:latin typeface="Lato"/>
                <a:cs typeface="Lato"/>
              </a:rPr>
              <a:t>erfügung.</a:t>
            </a:r>
            <a:endParaRPr sz="10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09220">
              <a:lnSpc>
                <a:spcPct val="125000"/>
              </a:lnSpc>
            </a:pPr>
            <a:r>
              <a:rPr sz="1000" dirty="0">
                <a:latin typeface="Lato"/>
                <a:cs typeface="Lato"/>
              </a:rPr>
              <a:t>Die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Aussteller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Besucher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erhalten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Mehrwerte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5" dirty="0">
                <a:latin typeface="Lato"/>
                <a:cs typeface="Lato"/>
              </a:rPr>
              <a:t>F</a:t>
            </a:r>
            <a:r>
              <a:rPr sz="1000" spc="5" dirty="0">
                <a:latin typeface="Lato"/>
                <a:cs typeface="Lato"/>
              </a:rPr>
              <a:t>orm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einer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25" dirty="0">
                <a:latin typeface="Lato"/>
                <a:cs typeface="Lato"/>
              </a:rPr>
              <a:t>-</a:t>
            </a:r>
            <a:r>
              <a:rPr sz="1000" spc="-5" dirty="0">
                <a:latin typeface="Lato"/>
                <a:cs typeface="Lato"/>
              </a:rPr>
              <a:t>Zeitung,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</a:t>
            </a:r>
            <a:r>
              <a:rPr sz="1000" spc="-7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dirty="0">
                <a:latin typeface="Lato"/>
                <a:cs typeface="Lato"/>
              </a:rPr>
              <a:t> </a:t>
            </a:r>
            <a:r>
              <a:rPr sz="1000" spc="-130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Online-Shops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30" dirty="0">
                <a:latin typeface="Lato"/>
                <a:cs typeface="Lato"/>
              </a:rPr>
              <a:t>-</a:t>
            </a:r>
            <a:r>
              <a:rPr sz="1000" dirty="0">
                <a:latin typeface="Lato"/>
                <a:cs typeface="Lato"/>
              </a:rPr>
              <a:t>Auktionen.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Cha</a:t>
            </a:r>
            <a:r>
              <a:rPr spc="-15" dirty="0"/>
              <a:t>rak</a:t>
            </a:r>
            <a:r>
              <a:rPr spc="-20" dirty="0"/>
              <a:t>t</a:t>
            </a:r>
            <a:r>
              <a:rPr spc="-10" dirty="0"/>
              <a:t>eristik</a:t>
            </a:r>
            <a:r>
              <a:rPr spc="-5" dirty="0"/>
              <a:t> </a:t>
            </a:r>
            <a:r>
              <a:rPr spc="-15" dirty="0">
                <a:solidFill>
                  <a:srgbClr val="285E8D"/>
                </a:solidFill>
              </a:rPr>
              <a:t>des</a:t>
            </a:r>
            <a:r>
              <a:rPr spc="-5" dirty="0">
                <a:solidFill>
                  <a:srgbClr val="285E8D"/>
                </a:solidFill>
              </a:rPr>
              <a:t> </a:t>
            </a:r>
            <a:r>
              <a:rPr spc="-45" dirty="0">
                <a:solidFill>
                  <a:srgbClr val="285E8D"/>
                </a:solidFill>
              </a:rPr>
              <a:t>P</a:t>
            </a:r>
            <a:r>
              <a:rPr spc="-10" dirty="0">
                <a:solidFill>
                  <a:srgbClr val="285E8D"/>
                </a:solidFill>
              </a:rPr>
              <a:t>ortals</a:t>
            </a:r>
          </a:p>
        </p:txBody>
      </p:sp>
      <p:sp>
        <p:nvSpPr>
          <p:cNvPr id="7" name="object 7"/>
          <p:cNvSpPr/>
          <p:nvPr/>
        </p:nvSpPr>
        <p:spPr>
          <a:xfrm>
            <a:off x="411085" y="4498017"/>
            <a:ext cx="8322309" cy="933450"/>
          </a:xfrm>
          <a:custGeom>
            <a:avLst/>
            <a:gdLst/>
            <a:ahLst/>
            <a:cxnLst/>
            <a:rect l="l" t="t" r="r" b="b"/>
            <a:pathLst>
              <a:path w="8322309" h="933450">
                <a:moveTo>
                  <a:pt x="0" y="0"/>
                </a:moveTo>
                <a:lnTo>
                  <a:pt x="8321829" y="0"/>
                </a:lnTo>
                <a:lnTo>
                  <a:pt x="8321829" y="933259"/>
                </a:lnTo>
                <a:lnTo>
                  <a:pt x="0" y="933259"/>
                </a:lnTo>
                <a:lnTo>
                  <a:pt x="0" y="0"/>
                </a:lnTo>
                <a:close/>
              </a:path>
            </a:pathLst>
          </a:custGeom>
          <a:solidFill>
            <a:srgbClr val="2870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3900" y="4726876"/>
            <a:ext cx="1076325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575.000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B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esucher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sei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2007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2024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3300" y="4726876"/>
            <a:ext cx="116713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+30%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im</a:t>
            </a:r>
            <a:r>
              <a:rPr sz="1000" spc="-40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90" dirty="0">
                <a:solidFill>
                  <a:srgbClr val="FFFFFF"/>
                </a:solidFill>
                <a:latin typeface="Lato Medium"/>
                <a:cs typeface="Lato Medium"/>
              </a:rPr>
              <a:t>V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r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gleich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zu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2016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48100" y="4726876"/>
            <a:ext cx="1254125" cy="520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1800" dirty="0">
                <a:solidFill>
                  <a:srgbClr val="FFFFFF"/>
                </a:solidFill>
                <a:latin typeface="Lato Medium"/>
                <a:cs typeface="Lato Medium"/>
              </a:rPr>
              <a:t>61</a:t>
            </a:r>
            <a:r>
              <a:rPr sz="18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Lato Medium"/>
                <a:cs typeface="Lato Medium"/>
              </a:rPr>
              <a:t>ationen</a:t>
            </a:r>
            <a:endParaRPr sz="1800" dirty="0">
              <a:latin typeface="Lato Medium"/>
              <a:cs typeface="Lato Medium"/>
            </a:endParaRPr>
          </a:p>
          <a:p>
            <a:pPr marL="21590" algn="ctr">
              <a:lnSpc>
                <a:spcPts val="1180"/>
              </a:lnSpc>
              <a:spcBef>
                <a:spcPts val="740"/>
              </a:spcBef>
            </a:pP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und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8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S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p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r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achen</a:t>
            </a:r>
            <a:endParaRPr sz="1000" dirty="0">
              <a:latin typeface="Lato Medium"/>
              <a:cs typeface="Lato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9900" y="4726876"/>
            <a:ext cx="109728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80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30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w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sl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ter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p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r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o</a:t>
            </a:r>
            <a:r>
              <a:rPr sz="1000" spc="-30" dirty="0">
                <a:solidFill>
                  <a:srgbClr val="FFFFFF"/>
                </a:solidFill>
                <a:latin typeface="Lato Medium"/>
                <a:cs typeface="Lato Medium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J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ahr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6600" y="4726876"/>
            <a:ext cx="1269365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algn="ct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Lato Medium"/>
                <a:cs typeface="Lato Medium"/>
              </a:rPr>
              <a:t>300.000</a:t>
            </a:r>
            <a:endParaRPr sz="1800">
              <a:latin typeface="Lato Medium"/>
              <a:cs typeface="Lato Medium"/>
            </a:endParaRPr>
          </a:p>
          <a:p>
            <a:pPr algn="ctr">
              <a:lnSpc>
                <a:spcPts val="1180"/>
              </a:lnSpc>
              <a:spcBef>
                <a:spcPts val="740"/>
              </a:spcBef>
            </a:pPr>
            <a:r>
              <a:rPr sz="1000" spc="-30" dirty="0">
                <a:solidFill>
                  <a:srgbClr val="FFFFFF"/>
                </a:solidFill>
                <a:latin typeface="Lato Medium"/>
                <a:cs typeface="Lato Medium"/>
              </a:rPr>
              <a:t>N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w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sl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t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25" dirty="0">
                <a:solidFill>
                  <a:srgbClr val="FFFFFF"/>
                </a:solidFill>
                <a:latin typeface="Lato Medium"/>
                <a:cs typeface="Lato Medium"/>
              </a:rPr>
              <a:t>r</a:t>
            </a:r>
            <a:r>
              <a:rPr sz="1000" dirty="0">
                <a:solidFill>
                  <a:srgbClr val="FFFFFF"/>
                </a:solidFill>
                <a:latin typeface="Lato Medium"/>
                <a:cs typeface="Lato Medium"/>
              </a:rPr>
              <a:t>-</a:t>
            </a:r>
            <a:r>
              <a:rPr sz="1000" spc="-15" dirty="0">
                <a:solidFill>
                  <a:srgbClr val="FFFFFF"/>
                </a:solidFill>
                <a:latin typeface="Lato Medium"/>
                <a:cs typeface="Lato Medium"/>
              </a:rPr>
              <a:t>E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m</a:t>
            </a:r>
            <a:r>
              <a:rPr sz="1000" spc="-20" dirty="0">
                <a:solidFill>
                  <a:srgbClr val="FFFFFF"/>
                </a:solidFill>
                <a:latin typeface="Lato Medium"/>
                <a:cs typeface="Lato Medium"/>
              </a:rPr>
              <a:t>p</a:t>
            </a:r>
            <a:r>
              <a:rPr sz="1000" spc="-10" dirty="0">
                <a:solidFill>
                  <a:srgbClr val="FFFFFF"/>
                </a:solidFill>
                <a:latin typeface="Lato Medium"/>
                <a:cs typeface="Lato Medium"/>
              </a:rPr>
              <a:t>fäng</a:t>
            </a:r>
            <a:r>
              <a:rPr sz="1000" spc="-5" dirty="0">
                <a:solidFill>
                  <a:srgbClr val="FFFFFF"/>
                </a:solidFill>
                <a:latin typeface="Lato Medium"/>
                <a:cs typeface="Lato Medium"/>
              </a:rPr>
              <a:t>er</a:t>
            </a:r>
            <a:endParaRPr sz="1000">
              <a:latin typeface="Lato Medium"/>
              <a:cs typeface="Lato Medium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FEEAEC1-5C94-063D-91A9-9842873FCFD0}"/>
              </a:ext>
            </a:extLst>
          </p:cNvPr>
          <p:cNvSpPr/>
          <p:nvPr/>
        </p:nvSpPr>
        <p:spPr>
          <a:xfrm>
            <a:off x="6553200" y="5822950"/>
            <a:ext cx="457200" cy="4051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B</a:t>
            </a:r>
            <a:r>
              <a:rPr dirty="0"/>
              <a:t>ri</a:t>
            </a:r>
            <a:r>
              <a:rPr spc="-20" dirty="0"/>
              <a:t>e</a:t>
            </a:r>
            <a:r>
              <a:rPr spc="-10" dirty="0"/>
              <a:t>ftauben-</a:t>
            </a:r>
            <a:r>
              <a:rPr spc="-45" dirty="0"/>
              <a:t>P</a:t>
            </a:r>
            <a:r>
              <a:rPr spc="-10" dirty="0"/>
              <a:t>ort</a:t>
            </a:r>
            <a:r>
              <a:rPr dirty="0"/>
              <a:t>al</a:t>
            </a:r>
            <a:r>
              <a:rPr spc="-5" dirty="0"/>
              <a:t> </a:t>
            </a:r>
            <a:r>
              <a:rPr spc="-15" dirty="0">
                <a:solidFill>
                  <a:srgbClr val="285E8D"/>
                </a:solidFill>
              </a:rPr>
              <a:t>au</a:t>
            </a:r>
            <a:r>
              <a:rPr dirty="0">
                <a:solidFill>
                  <a:srgbClr val="285E8D"/>
                </a:solidFill>
              </a:rPr>
              <a:t>f</a:t>
            </a:r>
            <a:r>
              <a:rPr spc="-40" dirty="0">
                <a:solidFill>
                  <a:srgbClr val="285E8D"/>
                </a:solidFill>
              </a:rPr>
              <a:t> </a:t>
            </a:r>
            <a:r>
              <a:rPr dirty="0">
                <a:solidFill>
                  <a:srgbClr val="285E8D"/>
                </a:solidFill>
              </a:rPr>
              <a:t>einen</a:t>
            </a:r>
            <a:r>
              <a:rPr spc="-5" dirty="0">
                <a:solidFill>
                  <a:srgbClr val="285E8D"/>
                </a:solidFill>
              </a:rPr>
              <a:t> </a:t>
            </a:r>
            <a:r>
              <a:rPr spc="-35" dirty="0">
                <a:solidFill>
                  <a:srgbClr val="285E8D"/>
                </a:solidFill>
              </a:rPr>
              <a:t>B</a:t>
            </a:r>
            <a:r>
              <a:rPr spc="-10" dirty="0">
                <a:solidFill>
                  <a:srgbClr val="285E8D"/>
                </a:solidFill>
              </a:rPr>
              <a:t>lick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610042"/>
            <a:ext cx="1263015" cy="541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0" dirty="0">
                <a:latin typeface="Lato"/>
                <a:cs typeface="Lato"/>
              </a:rPr>
              <a:t>Ne</a:t>
            </a:r>
            <a:r>
              <a:rPr sz="1000" b="1" spc="20" dirty="0">
                <a:latin typeface="Lato"/>
                <a:cs typeface="Lato"/>
              </a:rPr>
              <a:t>wsle</a:t>
            </a:r>
            <a:r>
              <a:rPr sz="1000" b="1" spc="25" dirty="0">
                <a:latin typeface="Lato"/>
                <a:cs typeface="Lato"/>
              </a:rPr>
              <a:t>tte</a:t>
            </a:r>
            <a:r>
              <a:rPr sz="1000" b="1" spc="30" dirty="0">
                <a:latin typeface="Lato"/>
                <a:cs typeface="Lato"/>
              </a:rPr>
              <a:t>r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2870A4"/>
                </a:solidFill>
                <a:latin typeface="Lato"/>
                <a:cs typeface="Lato"/>
              </a:rPr>
              <a:t>Ihre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Zielgruppe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mit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Ihren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Nachrichten</a:t>
            </a:r>
            <a:endParaRPr sz="800">
              <a:latin typeface="Lato"/>
              <a:cs typeface="La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4888" y="156455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2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5" y="60307"/>
                </a:lnTo>
                <a:lnTo>
                  <a:pt x="186458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1601850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1</a:t>
            </a:r>
            <a:endParaRPr sz="1200"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2511742"/>
            <a:ext cx="1297940" cy="694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Bannerwerb</a:t>
            </a:r>
            <a:r>
              <a:rPr sz="1000" b="1" spc="5" dirty="0">
                <a:latin typeface="Lato"/>
                <a:cs typeface="Lato"/>
              </a:rPr>
              <a:t>ung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Platzierung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Ihres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Banners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im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Kopfbereich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des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ortals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auf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jeder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Seite</a:t>
            </a:r>
            <a:endParaRPr sz="800">
              <a:latin typeface="Lato"/>
              <a:cs typeface="La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4888" y="246891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4888" y="351192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7200" y="3544951"/>
            <a:ext cx="1285240" cy="537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3	</a:t>
            </a:r>
            <a:r>
              <a:rPr sz="1000" b="1" spc="25" dirty="0">
                <a:latin typeface="Lato"/>
                <a:cs typeface="Lato"/>
              </a:rPr>
              <a:t>Au</a:t>
            </a:r>
            <a:r>
              <a:rPr sz="1000" b="1" spc="30" dirty="0">
                <a:latin typeface="Lato"/>
                <a:cs typeface="Lato"/>
              </a:rPr>
              <a:t>k</a:t>
            </a:r>
            <a:r>
              <a:rPr sz="1000" b="1" spc="25" dirty="0">
                <a:latin typeface="Lato"/>
                <a:cs typeface="Lato"/>
              </a:rPr>
              <a:t>tio</a:t>
            </a:r>
            <a:r>
              <a:rPr sz="1000" b="1" spc="20" dirty="0">
                <a:latin typeface="Lato"/>
                <a:cs typeface="Lato"/>
              </a:rPr>
              <a:t>ne</a:t>
            </a:r>
            <a:r>
              <a:rPr sz="1000" b="1" dirty="0">
                <a:latin typeface="Lato"/>
                <a:cs typeface="Lato"/>
              </a:rPr>
              <a:t>n</a:t>
            </a:r>
            <a:endParaRPr sz="1000">
              <a:latin typeface="Lato"/>
              <a:cs typeface="Lato"/>
            </a:endParaRPr>
          </a:p>
          <a:p>
            <a:pPr marL="241300" marR="5080">
              <a:lnSpc>
                <a:spcPct val="125000"/>
              </a:lnSpc>
              <a:spcBef>
                <a:spcPts val="42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Aktuelle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Auktionen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aubenzüchter</a:t>
            </a:r>
            <a:endParaRPr sz="8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800" y="4442142"/>
            <a:ext cx="144970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000" b="1" spc="-15" dirty="0">
                <a:latin typeface="Lato"/>
                <a:cs typeface="Lato"/>
              </a:rPr>
              <a:t>W</a:t>
            </a:r>
            <a:r>
              <a:rPr sz="1000" b="1" spc="5" dirty="0">
                <a:latin typeface="Lato"/>
                <a:cs typeface="Lato"/>
              </a:rPr>
              <a:t>e</a:t>
            </a:r>
            <a:r>
              <a:rPr sz="1000" b="1" spc="50" dirty="0">
                <a:latin typeface="Lato"/>
                <a:cs typeface="Lato"/>
              </a:rPr>
              <a:t>r</a:t>
            </a:r>
            <a:r>
              <a:rPr sz="1000" b="1" spc="20" dirty="0">
                <a:latin typeface="Lato"/>
                <a:cs typeface="Lato"/>
              </a:rPr>
              <a:t>be</a:t>
            </a:r>
            <a:r>
              <a:rPr sz="1000" b="1" spc="25" dirty="0">
                <a:latin typeface="Lato"/>
                <a:cs typeface="Lato"/>
              </a:rPr>
              <a:t>A</a:t>
            </a:r>
            <a:r>
              <a:rPr sz="1000" b="1" spc="20" dirty="0">
                <a:latin typeface="Lato"/>
                <a:cs typeface="Lato"/>
              </a:rPr>
              <a:t>n</a:t>
            </a:r>
            <a:r>
              <a:rPr sz="1000" b="1" spc="25" dirty="0">
                <a:latin typeface="Lato"/>
                <a:cs typeface="Lato"/>
              </a:rPr>
              <a:t>z</a:t>
            </a:r>
            <a:r>
              <a:rPr sz="1000" b="1" spc="20" dirty="0">
                <a:latin typeface="Lato"/>
                <a:cs typeface="Lato"/>
              </a:rPr>
              <a:t>e</a:t>
            </a:r>
            <a:r>
              <a:rPr sz="1000" b="1" spc="30" dirty="0">
                <a:latin typeface="Lato"/>
                <a:cs typeface="Lato"/>
              </a:rPr>
              <a:t>i</a:t>
            </a:r>
            <a:r>
              <a:rPr sz="1000" b="1" spc="0" dirty="0">
                <a:latin typeface="Lato"/>
                <a:cs typeface="Lato"/>
              </a:rPr>
              <a:t>g</a:t>
            </a:r>
            <a:r>
              <a:rPr sz="1000" b="1" dirty="0">
                <a:latin typeface="Lato"/>
                <a:cs typeface="Lato"/>
              </a:rPr>
              <a:t>e</a:t>
            </a:r>
            <a:endParaRPr sz="1000">
              <a:latin typeface="Lato"/>
              <a:cs typeface="Lato"/>
            </a:endParaRPr>
          </a:p>
          <a:p>
            <a:pPr marL="12700" marR="5080" algn="just">
              <a:lnSpc>
                <a:spcPct val="125000"/>
              </a:lnSpc>
              <a:spcBef>
                <a:spcPts val="560"/>
              </a:spcBef>
            </a:pP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Platzierung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einer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Anzeige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Messezeitung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und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innerhalb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des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Newsletters</a:t>
            </a:r>
            <a:endParaRPr sz="8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200" y="25035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2</a:t>
            </a:r>
            <a:endParaRPr sz="1200">
              <a:latin typeface="Lato"/>
              <a:cs typeface="La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4888" y="4397676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3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69" y="223263"/>
                </a:lnTo>
                <a:lnTo>
                  <a:pt x="114086" y="228174"/>
                </a:lnTo>
                <a:lnTo>
                  <a:pt x="125273" y="227625"/>
                </a:lnTo>
                <a:lnTo>
                  <a:pt x="167866" y="214706"/>
                </a:lnTo>
                <a:lnTo>
                  <a:pt x="202282" y="186458"/>
                </a:lnTo>
                <a:lnTo>
                  <a:pt x="223261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5" y="60308"/>
                </a:lnTo>
                <a:lnTo>
                  <a:pt x="186458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7200" y="44339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4</a:t>
            </a:r>
            <a:endParaRPr sz="1200">
              <a:latin typeface="Lato"/>
              <a:cs typeface="La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03500" y="1610042"/>
            <a:ext cx="1369060" cy="694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0" dirty="0">
                <a:latin typeface="Lato"/>
                <a:cs typeface="Lato"/>
              </a:rPr>
              <a:t>T</a:t>
            </a:r>
            <a:r>
              <a:rPr sz="1000" b="1" spc="20" dirty="0">
                <a:latin typeface="Lato"/>
                <a:cs typeface="Lato"/>
              </a:rPr>
              <a:t>auben</a:t>
            </a:r>
            <a:r>
              <a:rPr sz="1000" b="1" spc="10" dirty="0">
                <a:latin typeface="Lato"/>
                <a:cs typeface="Lato"/>
              </a:rPr>
              <a:t>s</a:t>
            </a:r>
            <a:r>
              <a:rPr sz="1000" b="1" spc="5" dirty="0">
                <a:latin typeface="Lato"/>
                <a:cs typeface="Lato"/>
              </a:rPr>
              <a:t>c</a:t>
            </a:r>
            <a:r>
              <a:rPr sz="1000" b="1" spc="20" dirty="0">
                <a:latin typeface="Lato"/>
                <a:cs typeface="Lato"/>
              </a:rPr>
              <a:t>h</a:t>
            </a:r>
            <a:r>
              <a:rPr sz="1000" b="1" spc="35" dirty="0">
                <a:latin typeface="Lato"/>
                <a:cs typeface="Lato"/>
              </a:rPr>
              <a:t>l</a:t>
            </a:r>
            <a:r>
              <a:rPr sz="1000" b="1" spc="30" dirty="0">
                <a:latin typeface="Lato"/>
                <a:cs typeface="Lato"/>
              </a:rPr>
              <a:t>ä</a:t>
            </a:r>
            <a:r>
              <a:rPr sz="1000" b="1" spc="0" dirty="0">
                <a:latin typeface="Lato"/>
                <a:cs typeface="Lato"/>
              </a:rPr>
              <a:t>g</a:t>
            </a:r>
            <a:r>
              <a:rPr sz="1000" b="1" dirty="0">
                <a:latin typeface="Lato"/>
                <a:cs typeface="Lato"/>
              </a:rPr>
              <a:t>e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6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Impressionen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aubenschläge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internationaler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aubenzüchter</a:t>
            </a:r>
            <a:endParaRPr sz="800">
              <a:latin typeface="Lato"/>
              <a:cs typeface="La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3500" y="3832542"/>
            <a:ext cx="111950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Zü</a:t>
            </a:r>
            <a:r>
              <a:rPr sz="1000" b="1" spc="5" dirty="0">
                <a:latin typeface="Lato"/>
                <a:cs typeface="Lato"/>
              </a:rPr>
              <a:t>ch</a:t>
            </a:r>
            <a:r>
              <a:rPr sz="1000" b="1" spc="20" dirty="0">
                <a:latin typeface="Lato"/>
                <a:cs typeface="Lato"/>
              </a:rPr>
              <a:t>te</a:t>
            </a:r>
            <a:r>
              <a:rPr sz="1000" b="1" spc="30" dirty="0">
                <a:latin typeface="Lato"/>
                <a:cs typeface="Lato"/>
              </a:rPr>
              <a:t>r</a:t>
            </a:r>
            <a:endParaRPr sz="100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Züchte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Schläge,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10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auben</a:t>
            </a:r>
            <a:endParaRPr sz="800">
              <a:latin typeface="Lato"/>
              <a:cs typeface="La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03500" y="2651442"/>
            <a:ext cx="1811020" cy="83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Au</a:t>
            </a:r>
            <a:r>
              <a:rPr sz="1000" b="1" spc="20" dirty="0">
                <a:latin typeface="Lato"/>
                <a:cs typeface="Lato"/>
              </a:rPr>
              <a:t>sste</a:t>
            </a:r>
            <a:r>
              <a:rPr sz="1000" b="1" spc="25" dirty="0">
                <a:latin typeface="Lato"/>
                <a:cs typeface="Lato"/>
              </a:rPr>
              <a:t>lle</a:t>
            </a:r>
            <a:r>
              <a:rPr sz="1000" b="1" spc="50" dirty="0">
                <a:latin typeface="Lato"/>
                <a:cs typeface="Lato"/>
              </a:rPr>
              <a:t>r</a:t>
            </a:r>
            <a:r>
              <a:rPr sz="1000" b="1" spc="25" dirty="0">
                <a:latin typeface="Lato"/>
                <a:cs typeface="Lato"/>
              </a:rPr>
              <a:t>-Pr</a:t>
            </a:r>
            <a:r>
              <a:rPr sz="1000" b="1" spc="20" dirty="0">
                <a:latin typeface="Lato"/>
                <a:cs typeface="Lato"/>
              </a:rPr>
              <a:t>emiumleiste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560"/>
              </a:spcBef>
            </a:pPr>
            <a:r>
              <a:rPr sz="800" spc="15" dirty="0">
                <a:solidFill>
                  <a:srgbClr val="2870A4"/>
                </a:solidFill>
                <a:latin typeface="Lato"/>
                <a:cs typeface="Lato"/>
              </a:rPr>
              <a:t>Ihr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Firmenlogo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in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Aussteller- Premiumleiste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sowie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unsere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Online- </a:t>
            </a:r>
            <a:r>
              <a:rPr sz="800" spc="-35" dirty="0">
                <a:solidFill>
                  <a:srgbClr val="2870A4"/>
                </a:solidFill>
                <a:latin typeface="Lato"/>
                <a:cs typeface="Lato"/>
              </a:rPr>
              <a:t>W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erbekampagnen,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Ausstelle</a:t>
            </a:r>
            <a:r>
              <a:rPr sz="800" spc="-50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Produkte, Dienstleistungen</a:t>
            </a:r>
            <a:endParaRPr sz="800">
              <a:latin typeface="Lato"/>
              <a:cs typeface="La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03500" y="4569142"/>
            <a:ext cx="152209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Lato"/>
                <a:cs typeface="Lato"/>
              </a:rPr>
              <a:t>Aktu</a:t>
            </a:r>
            <a:r>
              <a:rPr sz="1000" b="1" spc="20" dirty="0">
                <a:latin typeface="Lato"/>
                <a:cs typeface="Lato"/>
              </a:rPr>
              <a:t>e</a:t>
            </a:r>
            <a:r>
              <a:rPr sz="1000" b="1" spc="25" dirty="0">
                <a:latin typeface="Lato"/>
                <a:cs typeface="Lato"/>
              </a:rPr>
              <a:t>ll</a:t>
            </a:r>
            <a:r>
              <a:rPr sz="1000" b="1" spc="20" dirty="0">
                <a:latin typeface="Lato"/>
                <a:cs typeface="Lato"/>
              </a:rPr>
              <a:t>e</a:t>
            </a:r>
            <a:r>
              <a:rPr sz="1000" b="1" spc="-10" dirty="0">
                <a:latin typeface="Lato"/>
                <a:cs typeface="Lato"/>
              </a:rPr>
              <a:t> </a:t>
            </a:r>
            <a:r>
              <a:rPr sz="1000" b="1" spc="25" dirty="0">
                <a:latin typeface="Lato"/>
                <a:cs typeface="Lato"/>
              </a:rPr>
              <a:t>In</a:t>
            </a:r>
            <a:r>
              <a:rPr sz="1000" b="1" spc="0" dirty="0">
                <a:latin typeface="Lato"/>
                <a:cs typeface="Lato"/>
              </a:rPr>
              <a:t>fo</a:t>
            </a:r>
            <a:r>
              <a:rPr sz="1000" b="1" spc="50" dirty="0">
                <a:latin typeface="Lato"/>
                <a:cs typeface="Lato"/>
              </a:rPr>
              <a:t>r</a:t>
            </a:r>
            <a:r>
              <a:rPr sz="1000" b="1" spc="25" dirty="0">
                <a:latin typeface="Lato"/>
                <a:cs typeface="Lato"/>
              </a:rPr>
              <a:t>matio</a:t>
            </a:r>
            <a:r>
              <a:rPr sz="1000" b="1" spc="20" dirty="0">
                <a:latin typeface="Lato"/>
                <a:cs typeface="Lato"/>
              </a:rPr>
              <a:t>ne</a:t>
            </a:r>
            <a:r>
              <a:rPr sz="1000" b="1" dirty="0">
                <a:latin typeface="Lato"/>
                <a:cs typeface="Lato"/>
              </a:rPr>
              <a:t>n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125000"/>
              </a:lnSpc>
              <a:spcBef>
                <a:spcPts val="560"/>
              </a:spcBef>
            </a:pP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Aktuelles,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2870A4"/>
                </a:solidFill>
                <a:latin typeface="Lato"/>
                <a:cs typeface="Lato"/>
              </a:rPr>
              <a:t>Beit</a:t>
            </a:r>
            <a:r>
              <a:rPr sz="800" spc="-1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ag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2870A4"/>
                </a:solidFill>
                <a:latin typeface="Lato"/>
                <a:cs typeface="Lato"/>
              </a:rPr>
              <a:t>W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oche,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 E</a:t>
            </a:r>
            <a:r>
              <a:rPr sz="800" spc="-20" dirty="0">
                <a:solidFill>
                  <a:srgbClr val="2870A4"/>
                </a:solidFill>
                <a:latin typeface="Lato"/>
                <a:cs typeface="Lato"/>
              </a:rPr>
              <a:t>v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ents,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Kurznachrichten,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2870A4"/>
                </a:solidFill>
                <a:latin typeface="Lato"/>
                <a:cs typeface="Lato"/>
              </a:rPr>
              <a:t>Tipp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2870A4"/>
                </a:solidFill>
                <a:latin typeface="Lato"/>
                <a:cs typeface="Lato"/>
              </a:rPr>
              <a:t>der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2870A4"/>
                </a:solidFill>
                <a:latin typeface="Lato"/>
                <a:cs typeface="Lato"/>
              </a:rPr>
              <a:t>W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oche,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spc="-90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800" spc="-10" dirty="0">
                <a:solidFill>
                  <a:srgbClr val="2870A4"/>
                </a:solidFill>
                <a:latin typeface="Lato"/>
                <a:cs typeface="Lato"/>
              </a:rPr>
              <a:t>op</a:t>
            </a:r>
            <a:r>
              <a:rPr sz="800" spc="-5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2870A4"/>
                </a:solidFill>
                <a:latin typeface="Lato"/>
                <a:cs typeface="Lato"/>
              </a:rPr>
              <a:t>Ergebnisse</a:t>
            </a:r>
            <a:endParaRPr sz="800">
              <a:latin typeface="Lato"/>
              <a:cs typeface="La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12879" y="1564552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3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74900" y="1601850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5</a:t>
            </a:r>
            <a:endParaRPr sz="1200">
              <a:latin typeface="Lato"/>
              <a:cs typeface="La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12879" y="260743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7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3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7"/>
                </a:lnTo>
                <a:lnTo>
                  <a:pt x="227623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374900" y="26432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6</a:t>
            </a:r>
            <a:endParaRPr sz="1200">
              <a:latin typeface="Lato"/>
              <a:cs typeface="Lato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12879" y="379685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5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3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74900" y="38243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7</a:t>
            </a:r>
            <a:endParaRPr sz="1200">
              <a:latin typeface="Lato"/>
              <a:cs typeface="Lato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12879" y="453713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4"/>
                </a:lnTo>
                <a:lnTo>
                  <a:pt x="33412" y="33413"/>
                </a:lnTo>
                <a:lnTo>
                  <a:pt x="8682" y="70427"/>
                </a:lnTo>
                <a:lnTo>
                  <a:pt x="0" y="114087"/>
                </a:lnTo>
                <a:lnTo>
                  <a:pt x="548" y="125274"/>
                </a:lnTo>
                <a:lnTo>
                  <a:pt x="13468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6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7"/>
                </a:lnTo>
                <a:lnTo>
                  <a:pt x="227623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374900" y="4573651"/>
            <a:ext cx="1143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8</a:t>
            </a:r>
            <a:endParaRPr sz="1200">
              <a:latin typeface="Lato"/>
              <a:cs typeface="Lato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84700" y="1681148"/>
            <a:ext cx="4267200" cy="46688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77000" y="1942377"/>
            <a:ext cx="3658870" cy="2204085"/>
          </a:xfrm>
          <a:custGeom>
            <a:avLst/>
            <a:gdLst/>
            <a:ahLst/>
            <a:cxnLst/>
            <a:rect l="l" t="t" r="r" b="b"/>
            <a:pathLst>
              <a:path w="3658870" h="2204085">
                <a:moveTo>
                  <a:pt x="0" y="0"/>
                </a:moveTo>
                <a:lnTo>
                  <a:pt x="3658298" y="0"/>
                </a:lnTo>
                <a:lnTo>
                  <a:pt x="3658298" y="2203753"/>
                </a:lnTo>
                <a:lnTo>
                  <a:pt x="0" y="2203753"/>
                </a:lnTo>
                <a:lnTo>
                  <a:pt x="0" y="0"/>
                </a:lnTo>
                <a:close/>
              </a:path>
            </a:pathLst>
          </a:custGeom>
          <a:solidFill>
            <a:srgbClr val="B4C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57800" y="1948726"/>
            <a:ext cx="2889502" cy="21914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79182" y="21538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3"/>
                </a:lnTo>
                <a:lnTo>
                  <a:pt x="80968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4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79182" y="21538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96315" y="196717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1"/>
                </a:lnTo>
                <a:lnTo>
                  <a:pt x="80970" y="223262"/>
                </a:lnTo>
                <a:lnTo>
                  <a:pt x="114086" y="228173"/>
                </a:lnTo>
                <a:lnTo>
                  <a:pt x="125274" y="227624"/>
                </a:lnTo>
                <a:lnTo>
                  <a:pt x="167866" y="214704"/>
                </a:lnTo>
                <a:lnTo>
                  <a:pt x="202281" y="186457"/>
                </a:lnTo>
                <a:lnTo>
                  <a:pt x="223260" y="147203"/>
                </a:lnTo>
                <a:lnTo>
                  <a:pt x="228173" y="114086"/>
                </a:lnTo>
                <a:lnTo>
                  <a:pt x="227624" y="102899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1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96315" y="196717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58439" y="21538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2"/>
                </a:lnTo>
                <a:lnTo>
                  <a:pt x="33413" y="33412"/>
                </a:lnTo>
                <a:lnTo>
                  <a:pt x="8684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9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7" y="228174"/>
                </a:lnTo>
                <a:lnTo>
                  <a:pt x="125274" y="227624"/>
                </a:lnTo>
                <a:lnTo>
                  <a:pt x="167867" y="214704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4" y="114086"/>
                </a:lnTo>
                <a:lnTo>
                  <a:pt x="227624" y="102900"/>
                </a:lnTo>
                <a:lnTo>
                  <a:pt x="214706" y="60307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58439" y="215385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032500" y="2198751"/>
            <a:ext cx="406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  <a:tabLst>
                <a:tab pos="316865" algn="l"/>
              </a:tabLst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3	1</a:t>
            </a:r>
            <a:endParaRPr sz="1200">
              <a:latin typeface="Lato"/>
              <a:cs typeface="La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66000" y="20082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2</a:t>
            </a:r>
            <a:endParaRPr sz="1200">
              <a:latin typeface="Lato"/>
              <a:cs typeface="Lato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576335" y="257051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8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4" y="227624"/>
                </a:lnTo>
                <a:lnTo>
                  <a:pt x="167866" y="214706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3" y="114087"/>
                </a:lnTo>
                <a:lnTo>
                  <a:pt x="227624" y="102900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4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76335" y="257051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645400" y="26178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4</a:t>
            </a:r>
            <a:endParaRPr sz="1200">
              <a:latin typeface="Lato"/>
              <a:cs typeface="Lato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529693" y="291577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4"/>
                </a:lnTo>
                <a:lnTo>
                  <a:pt x="33413" y="33413"/>
                </a:lnTo>
                <a:lnTo>
                  <a:pt x="8684" y="70427"/>
                </a:lnTo>
                <a:lnTo>
                  <a:pt x="0" y="114087"/>
                </a:lnTo>
                <a:lnTo>
                  <a:pt x="549" y="125274"/>
                </a:lnTo>
                <a:lnTo>
                  <a:pt x="13469" y="167867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7" y="228174"/>
                </a:lnTo>
                <a:lnTo>
                  <a:pt x="125274" y="227625"/>
                </a:lnTo>
                <a:lnTo>
                  <a:pt x="167866" y="214706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4" y="114087"/>
                </a:lnTo>
                <a:lnTo>
                  <a:pt x="227624" y="102900"/>
                </a:lnTo>
                <a:lnTo>
                  <a:pt x="214706" y="60308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29693" y="2915773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600700" y="29607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5</a:t>
            </a:r>
            <a:endParaRPr sz="1200">
              <a:latin typeface="Lato"/>
              <a:cs typeface="Lato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576335" y="357784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7" y="8684"/>
                </a:lnTo>
                <a:lnTo>
                  <a:pt x="33412" y="33413"/>
                </a:lnTo>
                <a:lnTo>
                  <a:pt x="8682" y="70427"/>
                </a:lnTo>
                <a:lnTo>
                  <a:pt x="0" y="114087"/>
                </a:lnTo>
                <a:lnTo>
                  <a:pt x="549" y="125275"/>
                </a:lnTo>
                <a:lnTo>
                  <a:pt x="13468" y="167867"/>
                </a:lnTo>
                <a:lnTo>
                  <a:pt x="41715" y="202284"/>
                </a:lnTo>
                <a:lnTo>
                  <a:pt x="80970" y="223263"/>
                </a:lnTo>
                <a:lnTo>
                  <a:pt x="114086" y="228175"/>
                </a:lnTo>
                <a:lnTo>
                  <a:pt x="125274" y="227625"/>
                </a:lnTo>
                <a:lnTo>
                  <a:pt x="167866" y="214707"/>
                </a:lnTo>
                <a:lnTo>
                  <a:pt x="202283" y="186460"/>
                </a:lnTo>
                <a:lnTo>
                  <a:pt x="223262" y="147205"/>
                </a:lnTo>
                <a:lnTo>
                  <a:pt x="228173" y="114087"/>
                </a:lnTo>
                <a:lnTo>
                  <a:pt x="227624" y="102901"/>
                </a:lnTo>
                <a:lnTo>
                  <a:pt x="214704" y="60308"/>
                </a:lnTo>
                <a:lnTo>
                  <a:pt x="186457" y="25891"/>
                </a:lnTo>
                <a:lnTo>
                  <a:pt x="147204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6335" y="357784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4"/>
                </a:lnTo>
                <a:lnTo>
                  <a:pt x="214705" y="167867"/>
                </a:lnTo>
                <a:lnTo>
                  <a:pt x="186458" y="202283"/>
                </a:lnTo>
                <a:lnTo>
                  <a:pt x="147203" y="223263"/>
                </a:lnTo>
                <a:lnTo>
                  <a:pt x="114086" y="228175"/>
                </a:lnTo>
                <a:lnTo>
                  <a:pt x="102900" y="227625"/>
                </a:lnTo>
                <a:lnTo>
                  <a:pt x="60307" y="214706"/>
                </a:lnTo>
                <a:lnTo>
                  <a:pt x="25891" y="186459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645400" y="36211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6</a:t>
            </a:r>
            <a:endParaRPr sz="1200">
              <a:latin typeface="Lato"/>
              <a:cs typeface="Lato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529693" y="369290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7" y="0"/>
                </a:moveTo>
                <a:lnTo>
                  <a:pt x="70427" y="8682"/>
                </a:lnTo>
                <a:lnTo>
                  <a:pt x="33413" y="33412"/>
                </a:lnTo>
                <a:lnTo>
                  <a:pt x="8684" y="70427"/>
                </a:lnTo>
                <a:lnTo>
                  <a:pt x="0" y="114086"/>
                </a:lnTo>
                <a:lnTo>
                  <a:pt x="549" y="125274"/>
                </a:lnTo>
                <a:lnTo>
                  <a:pt x="13469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7" y="228174"/>
                </a:lnTo>
                <a:lnTo>
                  <a:pt x="125274" y="227624"/>
                </a:lnTo>
                <a:lnTo>
                  <a:pt x="167866" y="214706"/>
                </a:lnTo>
                <a:lnTo>
                  <a:pt x="202283" y="186458"/>
                </a:lnTo>
                <a:lnTo>
                  <a:pt x="223262" y="147204"/>
                </a:lnTo>
                <a:lnTo>
                  <a:pt x="228174" y="114086"/>
                </a:lnTo>
                <a:lnTo>
                  <a:pt x="227624" y="102900"/>
                </a:lnTo>
                <a:lnTo>
                  <a:pt x="214706" y="60307"/>
                </a:lnTo>
                <a:lnTo>
                  <a:pt x="186458" y="25891"/>
                </a:lnTo>
                <a:lnTo>
                  <a:pt x="147204" y="4912"/>
                </a:lnTo>
                <a:lnTo>
                  <a:pt x="114087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529693" y="369290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600700" y="37354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7</a:t>
            </a:r>
            <a:endParaRPr sz="1200">
              <a:latin typeface="Lato"/>
              <a:cs typeface="Lato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604658" y="315781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86" y="0"/>
                </a:moveTo>
                <a:lnTo>
                  <a:pt x="70426" y="8682"/>
                </a:lnTo>
                <a:lnTo>
                  <a:pt x="33412" y="33412"/>
                </a:lnTo>
                <a:lnTo>
                  <a:pt x="8682" y="70427"/>
                </a:lnTo>
                <a:lnTo>
                  <a:pt x="0" y="114086"/>
                </a:lnTo>
                <a:lnTo>
                  <a:pt x="548" y="125274"/>
                </a:lnTo>
                <a:lnTo>
                  <a:pt x="13468" y="167866"/>
                </a:lnTo>
                <a:lnTo>
                  <a:pt x="41715" y="202283"/>
                </a:lnTo>
                <a:lnTo>
                  <a:pt x="80970" y="223262"/>
                </a:lnTo>
                <a:lnTo>
                  <a:pt x="114086" y="228174"/>
                </a:lnTo>
                <a:lnTo>
                  <a:pt x="125272" y="227624"/>
                </a:lnTo>
                <a:lnTo>
                  <a:pt x="167866" y="214704"/>
                </a:lnTo>
                <a:lnTo>
                  <a:pt x="202281" y="186458"/>
                </a:lnTo>
                <a:lnTo>
                  <a:pt x="223260" y="147204"/>
                </a:lnTo>
                <a:lnTo>
                  <a:pt x="228173" y="114086"/>
                </a:lnTo>
                <a:lnTo>
                  <a:pt x="227624" y="102900"/>
                </a:lnTo>
                <a:lnTo>
                  <a:pt x="214704" y="60307"/>
                </a:lnTo>
                <a:lnTo>
                  <a:pt x="186457" y="25891"/>
                </a:lnTo>
                <a:lnTo>
                  <a:pt x="147203" y="4912"/>
                </a:lnTo>
                <a:lnTo>
                  <a:pt x="114086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04658" y="315781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114087"/>
                </a:moveTo>
                <a:lnTo>
                  <a:pt x="8683" y="70427"/>
                </a:lnTo>
                <a:lnTo>
                  <a:pt x="33412" y="33412"/>
                </a:lnTo>
                <a:lnTo>
                  <a:pt x="70427" y="8683"/>
                </a:lnTo>
                <a:lnTo>
                  <a:pt x="114086" y="0"/>
                </a:lnTo>
                <a:lnTo>
                  <a:pt x="125273" y="549"/>
                </a:lnTo>
                <a:lnTo>
                  <a:pt x="167866" y="13468"/>
                </a:lnTo>
                <a:lnTo>
                  <a:pt x="202282" y="41715"/>
                </a:lnTo>
                <a:lnTo>
                  <a:pt x="223261" y="80970"/>
                </a:lnTo>
                <a:lnTo>
                  <a:pt x="228173" y="114087"/>
                </a:lnTo>
                <a:lnTo>
                  <a:pt x="227624" y="125273"/>
                </a:lnTo>
                <a:lnTo>
                  <a:pt x="214705" y="167866"/>
                </a:lnTo>
                <a:lnTo>
                  <a:pt x="186458" y="202282"/>
                </a:lnTo>
                <a:lnTo>
                  <a:pt x="147203" y="223262"/>
                </a:lnTo>
                <a:lnTo>
                  <a:pt x="114086" y="228174"/>
                </a:lnTo>
                <a:lnTo>
                  <a:pt x="102900" y="227624"/>
                </a:lnTo>
                <a:lnTo>
                  <a:pt x="60307" y="214705"/>
                </a:lnTo>
                <a:lnTo>
                  <a:pt x="25891" y="186458"/>
                </a:lnTo>
                <a:lnTo>
                  <a:pt x="4912" y="147204"/>
                </a:lnTo>
                <a:lnTo>
                  <a:pt x="0" y="11408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680200" y="3202051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200" b="1" dirty="0">
                <a:solidFill>
                  <a:srgbClr val="FFFFFF"/>
                </a:solidFill>
                <a:latin typeface="Lato"/>
                <a:cs typeface="Lato"/>
              </a:rPr>
              <a:t>8</a:t>
            </a:r>
            <a:endParaRPr sz="1200">
              <a:latin typeface="Lato"/>
              <a:cs typeface="Lato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2024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4ADAB329-4F51-8D89-93A0-F659CC88E00A}"/>
              </a:ext>
            </a:extLst>
          </p:cNvPr>
          <p:cNvSpPr/>
          <p:nvPr/>
        </p:nvSpPr>
        <p:spPr>
          <a:xfrm>
            <a:off x="6438900" y="5822950"/>
            <a:ext cx="647700" cy="405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" y="2003742"/>
            <a:ext cx="12592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365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spc="-10" dirty="0">
                <a:latin typeface="Lato"/>
                <a:cs typeface="Lato"/>
              </a:rPr>
              <a:t>age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Jah</a:t>
            </a:r>
            <a:r>
              <a:rPr sz="1000" spc="-6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24 </a:t>
            </a:r>
            <a:r>
              <a:rPr sz="1000" spc="-10" dirty="0">
                <a:latin typeface="Lato"/>
                <a:cs typeface="Lato"/>
              </a:rPr>
              <a:t>Stunden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geöffnet</a:t>
            </a:r>
            <a:endParaRPr sz="100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100" y="2448242"/>
            <a:ext cx="1403985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45" dirty="0">
                <a:latin typeface="Lato"/>
                <a:cs typeface="Lato"/>
              </a:rPr>
              <a:t>W</a:t>
            </a:r>
            <a:r>
              <a:rPr sz="1000" dirty="0">
                <a:latin typeface="Lato"/>
                <a:cs typeface="Lato"/>
              </a:rPr>
              <a:t>eltweite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äsenz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5" dirty="0">
                <a:latin typeface="Lato"/>
                <a:cs typeface="Lato"/>
              </a:rPr>
              <a:t>Mehrsp</a:t>
            </a:r>
            <a:r>
              <a:rPr sz="1000" spc="-20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achig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5" dirty="0">
                <a:latin typeface="Lato"/>
                <a:cs typeface="Lato"/>
              </a:rPr>
              <a:t>Hoc</a:t>
            </a:r>
            <a:r>
              <a:rPr sz="1000" spc="-25" dirty="0">
                <a:latin typeface="Lato"/>
                <a:cs typeface="Lato"/>
              </a:rPr>
              <a:t>h</a:t>
            </a:r>
            <a:r>
              <a:rPr sz="1000" dirty="0">
                <a:latin typeface="Lato"/>
                <a:cs typeface="Lato"/>
              </a:rPr>
              <a:t>wertige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ontakte</a:t>
            </a:r>
            <a:endParaRPr sz="10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100" y="3222942"/>
            <a:ext cx="1542415" cy="166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5" dirty="0">
                <a:latin typeface="Lato"/>
                <a:cs typeface="Lato"/>
              </a:rPr>
              <a:t>Hohe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Zugriffsfrequenzen</a:t>
            </a:r>
            <a:endParaRPr sz="1000">
              <a:latin typeface="Lato"/>
              <a:cs typeface="Lato"/>
            </a:endParaRPr>
          </a:p>
          <a:p>
            <a:pPr marL="127000" marR="292735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Aktualisierung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10" dirty="0">
                <a:latin typeface="Lato"/>
                <a:cs typeface="Lato"/>
              </a:rPr>
              <a:t> </a:t>
            </a: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äsenz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–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endParaRPr sz="1000">
              <a:latin typeface="Lato"/>
              <a:cs typeface="Lato"/>
            </a:endParaRPr>
          </a:p>
          <a:p>
            <a:pPr marL="127000" marR="271780" indent="-114300">
              <a:lnSpc>
                <a:spcPct val="120800"/>
              </a:lnSpc>
              <a:spcBef>
                <a:spcPts val="55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Newsletter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Ihre</a:t>
            </a:r>
            <a:r>
              <a:rPr sz="1000" spc="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Zielgruppe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Ihren </a:t>
            </a:r>
            <a:r>
              <a:rPr sz="1000" dirty="0">
                <a:latin typeface="Lato"/>
                <a:cs typeface="Lato"/>
              </a:rPr>
              <a:t>Nachrichten</a:t>
            </a:r>
            <a:endParaRPr sz="1000">
              <a:latin typeface="Lato"/>
              <a:cs typeface="Lato"/>
            </a:endParaRPr>
          </a:p>
          <a:p>
            <a:pPr marL="127000" marR="496570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0" dirty="0">
                <a:latin typeface="Lato"/>
                <a:cs typeface="Lato"/>
              </a:rPr>
              <a:t>ohne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jegliche Einsch</a:t>
            </a:r>
            <a:r>
              <a:rPr sz="1000" spc="-20" dirty="0">
                <a:latin typeface="Lato"/>
                <a:cs typeface="Lato"/>
              </a:rPr>
              <a:t>r</a:t>
            </a:r>
            <a:r>
              <a:rPr sz="1000" spc="-10" dirty="0">
                <a:latin typeface="Lato"/>
                <a:cs typeface="Lato"/>
              </a:rPr>
              <a:t>änkung…</a:t>
            </a:r>
            <a:endParaRPr sz="100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800" y="1559242"/>
            <a:ext cx="7734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Ih</a:t>
            </a:r>
            <a:r>
              <a:rPr sz="1000" b="1" spc="4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-35" dirty="0">
                <a:solidFill>
                  <a:srgbClr val="2870A4"/>
                </a:solidFill>
                <a:latin typeface="Lato"/>
                <a:cs typeface="Lato"/>
              </a:rPr>
              <a:t>V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o</a:t>
            </a:r>
            <a:r>
              <a:rPr sz="1000" b="1" spc="4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te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ile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3021" y="1470205"/>
            <a:ext cx="304800" cy="305435"/>
          </a:xfrm>
          <a:custGeom>
            <a:avLst/>
            <a:gdLst/>
            <a:ahLst/>
            <a:cxnLst/>
            <a:rect l="l" t="t" r="r" b="b"/>
            <a:pathLst>
              <a:path w="304800" h="305435">
                <a:moveTo>
                  <a:pt x="162785" y="55729"/>
                </a:moveTo>
                <a:lnTo>
                  <a:pt x="42524" y="176028"/>
                </a:lnTo>
                <a:lnTo>
                  <a:pt x="0" y="305043"/>
                </a:lnTo>
                <a:lnTo>
                  <a:pt x="71206" y="281571"/>
                </a:lnTo>
                <a:lnTo>
                  <a:pt x="51334" y="281571"/>
                </a:lnTo>
                <a:lnTo>
                  <a:pt x="51334" y="275711"/>
                </a:lnTo>
                <a:lnTo>
                  <a:pt x="46928" y="271318"/>
                </a:lnTo>
                <a:lnTo>
                  <a:pt x="41067" y="263975"/>
                </a:lnTo>
                <a:lnTo>
                  <a:pt x="33724" y="256646"/>
                </a:lnTo>
                <a:lnTo>
                  <a:pt x="27863" y="253709"/>
                </a:lnTo>
                <a:lnTo>
                  <a:pt x="23471" y="253709"/>
                </a:lnTo>
                <a:lnTo>
                  <a:pt x="27863" y="243441"/>
                </a:lnTo>
                <a:lnTo>
                  <a:pt x="27863" y="240518"/>
                </a:lnTo>
                <a:lnTo>
                  <a:pt x="30801" y="231720"/>
                </a:lnTo>
                <a:lnTo>
                  <a:pt x="32269" y="225845"/>
                </a:lnTo>
                <a:lnTo>
                  <a:pt x="35193" y="219984"/>
                </a:lnTo>
                <a:lnTo>
                  <a:pt x="36661" y="214123"/>
                </a:lnTo>
                <a:lnTo>
                  <a:pt x="39599" y="208248"/>
                </a:lnTo>
                <a:lnTo>
                  <a:pt x="41067" y="200919"/>
                </a:lnTo>
                <a:lnTo>
                  <a:pt x="43991" y="195058"/>
                </a:lnTo>
                <a:lnTo>
                  <a:pt x="46928" y="183323"/>
                </a:lnTo>
                <a:lnTo>
                  <a:pt x="49866" y="177448"/>
                </a:lnTo>
                <a:lnTo>
                  <a:pt x="63070" y="177448"/>
                </a:lnTo>
                <a:lnTo>
                  <a:pt x="173056" y="67462"/>
                </a:lnTo>
                <a:lnTo>
                  <a:pt x="162785" y="55729"/>
                </a:lnTo>
                <a:close/>
              </a:path>
              <a:path w="304800" h="305435">
                <a:moveTo>
                  <a:pt x="237517" y="132050"/>
                </a:moveTo>
                <a:lnTo>
                  <a:pt x="120252" y="249316"/>
                </a:lnTo>
                <a:lnTo>
                  <a:pt x="127596" y="255177"/>
                </a:lnTo>
                <a:lnTo>
                  <a:pt x="51334" y="281571"/>
                </a:lnTo>
                <a:lnTo>
                  <a:pt x="71206" y="281571"/>
                </a:lnTo>
                <a:lnTo>
                  <a:pt x="129053" y="262503"/>
                </a:lnTo>
                <a:lnTo>
                  <a:pt x="249317" y="142255"/>
                </a:lnTo>
                <a:lnTo>
                  <a:pt x="237517" y="132050"/>
                </a:lnTo>
                <a:close/>
              </a:path>
              <a:path w="304800" h="305435">
                <a:moveTo>
                  <a:pt x="212577" y="105671"/>
                </a:moveTo>
                <a:lnTo>
                  <a:pt x="95326" y="224375"/>
                </a:lnTo>
                <a:lnTo>
                  <a:pt x="107125" y="234580"/>
                </a:lnTo>
                <a:lnTo>
                  <a:pt x="224376" y="117328"/>
                </a:lnTo>
                <a:lnTo>
                  <a:pt x="212577" y="105671"/>
                </a:lnTo>
                <a:close/>
              </a:path>
              <a:path w="304800" h="305435">
                <a:moveTo>
                  <a:pt x="187651" y="80729"/>
                </a:moveTo>
                <a:lnTo>
                  <a:pt x="70400" y="197981"/>
                </a:lnTo>
                <a:lnTo>
                  <a:pt x="80746" y="209639"/>
                </a:lnTo>
                <a:lnTo>
                  <a:pt x="199450" y="92388"/>
                </a:lnTo>
                <a:lnTo>
                  <a:pt x="187651" y="80729"/>
                </a:lnTo>
                <a:close/>
              </a:path>
              <a:path w="304800" h="305435">
                <a:moveTo>
                  <a:pt x="63070" y="177448"/>
                </a:moveTo>
                <a:lnTo>
                  <a:pt x="49866" y="177448"/>
                </a:lnTo>
                <a:lnTo>
                  <a:pt x="55790" y="184727"/>
                </a:lnTo>
                <a:lnTo>
                  <a:pt x="63070" y="177448"/>
                </a:lnTo>
                <a:close/>
              </a:path>
              <a:path w="304800" h="305435">
                <a:moveTo>
                  <a:pt x="184791" y="35192"/>
                </a:moveTo>
                <a:lnTo>
                  <a:pt x="173056" y="45459"/>
                </a:lnTo>
                <a:lnTo>
                  <a:pt x="259584" y="131987"/>
                </a:lnTo>
                <a:lnTo>
                  <a:pt x="271302" y="120235"/>
                </a:lnTo>
                <a:lnTo>
                  <a:pt x="184791" y="35192"/>
                </a:lnTo>
                <a:close/>
              </a:path>
              <a:path w="304800" h="305435">
                <a:moveTo>
                  <a:pt x="237581" y="0"/>
                </a:moveTo>
                <a:lnTo>
                  <a:pt x="225845" y="0"/>
                </a:lnTo>
                <a:lnTo>
                  <a:pt x="221453" y="2937"/>
                </a:lnTo>
                <a:lnTo>
                  <a:pt x="215578" y="4405"/>
                </a:lnTo>
                <a:lnTo>
                  <a:pt x="209717" y="8798"/>
                </a:lnTo>
                <a:lnTo>
                  <a:pt x="195058" y="23470"/>
                </a:lnTo>
                <a:lnTo>
                  <a:pt x="281572" y="109984"/>
                </a:lnTo>
                <a:lnTo>
                  <a:pt x="296245" y="95326"/>
                </a:lnTo>
                <a:lnTo>
                  <a:pt x="300637" y="89465"/>
                </a:lnTo>
                <a:lnTo>
                  <a:pt x="302476" y="83002"/>
                </a:lnTo>
                <a:lnTo>
                  <a:pt x="304584" y="74270"/>
                </a:lnTo>
                <a:lnTo>
                  <a:pt x="304066" y="57313"/>
                </a:lnTo>
                <a:lnTo>
                  <a:pt x="299697" y="45453"/>
                </a:lnTo>
                <a:lnTo>
                  <a:pt x="291824" y="35178"/>
                </a:lnTo>
                <a:lnTo>
                  <a:pt x="262033" y="6491"/>
                </a:lnTo>
                <a:lnTo>
                  <a:pt x="250510" y="1623"/>
                </a:lnTo>
                <a:lnTo>
                  <a:pt x="237581" y="0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25700" y="2003742"/>
            <a:ext cx="16236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Ausstellerstand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für Unternehmen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Züchter</a:t>
            </a:r>
            <a:endParaRPr sz="1000">
              <a:latin typeface="Lato"/>
              <a:cs typeface="La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5700" y="2448242"/>
            <a:ext cx="1816735" cy="180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Produkte,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Dienstleistungen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5" dirty="0">
                <a:latin typeface="Lato"/>
                <a:cs typeface="Lato"/>
              </a:rPr>
              <a:t>Schläge,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auben</a:t>
            </a:r>
            <a:endParaRPr sz="1000">
              <a:latin typeface="Lato"/>
              <a:cs typeface="Lato"/>
            </a:endParaRPr>
          </a:p>
          <a:p>
            <a:pPr marL="127000" marR="105410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14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ermine,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Aktionen, Informationen,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Links,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Videos</a:t>
            </a:r>
            <a:endParaRPr sz="1000">
              <a:latin typeface="Lato"/>
              <a:cs typeface="Lato"/>
            </a:endParaRPr>
          </a:p>
          <a:p>
            <a:pPr marL="127000" marR="5080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Newslette</a:t>
            </a:r>
            <a:r>
              <a:rPr sz="1000" spc="-70" dirty="0">
                <a:latin typeface="Lato"/>
                <a:cs typeface="Lato"/>
              </a:rPr>
              <a:t>r</a:t>
            </a:r>
            <a:r>
              <a:rPr sz="1000" spc="-20" dirty="0">
                <a:latin typeface="Lato"/>
                <a:cs typeface="Lato"/>
              </a:rPr>
              <a:t>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Auktionen,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 </a:t>
            </a:r>
            <a:r>
              <a:rPr sz="1000" spc="-15" dirty="0">
                <a:latin typeface="Lato"/>
                <a:cs typeface="Lato"/>
              </a:rPr>
              <a:t>Shops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Mar</a:t>
            </a:r>
            <a:r>
              <a:rPr sz="1000" spc="-2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eting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Suchmaschinenoptimierung</a:t>
            </a:r>
            <a:endParaRPr sz="1000">
              <a:latin typeface="Lato"/>
              <a:cs typeface="La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5700" y="4365942"/>
            <a:ext cx="110426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vieles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mehr…</a:t>
            </a:r>
            <a:endParaRPr sz="10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2100" y="1483042"/>
            <a:ext cx="890269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-35" dirty="0">
                <a:solidFill>
                  <a:srgbClr val="2870A4"/>
                </a:solidFill>
                <a:latin typeface="Lato"/>
                <a:cs typeface="Lato"/>
              </a:rPr>
              <a:t>W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a</a:t>
            </a:r>
            <a:r>
              <a:rPr sz="1000" b="1" spc="-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b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i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e</a:t>
            </a:r>
            <a:r>
              <a:rPr sz="1000" b="1" spc="10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d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a</a:t>
            </a:r>
            <a:r>
              <a:rPr sz="1000" b="1" spc="-5" dirty="0">
                <a:solidFill>
                  <a:srgbClr val="2870A4"/>
                </a:solidFill>
                <a:latin typeface="Lato"/>
                <a:cs typeface="Lato"/>
              </a:rPr>
              <a:t>s P</a:t>
            </a: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o</a:t>
            </a:r>
            <a:r>
              <a:rPr sz="1000" b="1" spc="45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ta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l</a:t>
            </a:r>
            <a:endParaRPr sz="10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62500" y="2003742"/>
            <a:ext cx="10731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des </a:t>
            </a:r>
            <a:r>
              <a:rPr sz="1000" dirty="0">
                <a:latin typeface="Lato"/>
                <a:cs typeface="Lato"/>
              </a:rPr>
              <a:t>Unternehmens</a:t>
            </a:r>
            <a:endParaRPr sz="1000">
              <a:latin typeface="Lato"/>
              <a:cs typeface="La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2500" y="2448242"/>
            <a:ext cx="164211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>
              <a:lnSpc>
                <a:spcPct val="1167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Produkte, Dienstleistungen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5" dirty="0">
                <a:latin typeface="Lato"/>
                <a:cs typeface="Lato"/>
              </a:rPr>
              <a:t>Ansprechpartner</a:t>
            </a:r>
            <a:endParaRPr sz="1000">
              <a:latin typeface="Lato"/>
              <a:cs typeface="La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62500" y="3146742"/>
            <a:ext cx="128270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14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ermin,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Aktionen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Informationen,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Links</a:t>
            </a:r>
            <a:endParaRPr sz="1000">
              <a:latin typeface="Lato"/>
              <a:cs typeface="La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62500" y="3222942"/>
            <a:ext cx="3120390" cy="59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3300" marR="5080" indent="-114300" algn="r">
              <a:lnSpc>
                <a:spcPct val="100000"/>
              </a:lnSpc>
              <a:buSzPct val="80000"/>
              <a:buFont typeface="Lato"/>
              <a:buChar char="•"/>
              <a:tabLst>
                <a:tab pos="2273300" algn="l"/>
              </a:tabLst>
            </a:pPr>
            <a:r>
              <a:rPr sz="1000" spc="-114" dirty="0">
                <a:latin typeface="Lato"/>
                <a:cs typeface="Lato"/>
              </a:rPr>
              <a:t>T</a:t>
            </a:r>
            <a:r>
              <a:rPr sz="1000" spc="-15" dirty="0">
                <a:latin typeface="Lato"/>
                <a:cs typeface="Lato"/>
              </a:rPr>
              <a:t>op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Ergebnisse</a:t>
            </a:r>
            <a:endParaRPr sz="100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Optional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Messefilm</a:t>
            </a:r>
            <a:endParaRPr sz="1000">
              <a:latin typeface="Lato"/>
              <a:cs typeface="La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57800" y="1483042"/>
            <a:ext cx="92583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De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A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us</a:t>
            </a:r>
            <a:r>
              <a:rPr sz="1000" b="1" spc="5" dirty="0">
                <a:solidFill>
                  <a:srgbClr val="2870A4"/>
                </a:solidFill>
                <a:latin typeface="Lato"/>
                <a:cs typeface="Lato"/>
              </a:rPr>
              <a:t>s</a:t>
            </a:r>
            <a:r>
              <a:rPr sz="1000" b="1" spc="25" dirty="0">
                <a:solidFill>
                  <a:srgbClr val="2870A4"/>
                </a:solidFill>
                <a:latin typeface="Lato"/>
                <a:cs typeface="Lato"/>
              </a:rPr>
              <a:t>t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el</a:t>
            </a:r>
            <a:r>
              <a:rPr sz="1000" b="1" spc="30" dirty="0">
                <a:solidFill>
                  <a:srgbClr val="2870A4"/>
                </a:solidFill>
                <a:latin typeface="Lato"/>
                <a:cs typeface="Lato"/>
              </a:rPr>
              <a:t>l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er- 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sta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n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d</a:t>
            </a:r>
            <a:endParaRPr sz="1000">
              <a:latin typeface="Lato"/>
              <a:cs typeface="Lato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37974" y="1470205"/>
            <a:ext cx="305435" cy="305435"/>
          </a:xfrm>
          <a:custGeom>
            <a:avLst/>
            <a:gdLst/>
            <a:ahLst/>
            <a:cxnLst/>
            <a:rect l="l" t="t" r="r" b="b"/>
            <a:pathLst>
              <a:path w="305435" h="305435">
                <a:moveTo>
                  <a:pt x="183380" y="254471"/>
                </a:moveTo>
                <a:lnTo>
                  <a:pt x="9729" y="254471"/>
                </a:lnTo>
                <a:lnTo>
                  <a:pt x="121691" y="254472"/>
                </a:lnTo>
                <a:lnTo>
                  <a:pt x="116819" y="293618"/>
                </a:lnTo>
                <a:lnTo>
                  <a:pt x="108713" y="303405"/>
                </a:lnTo>
                <a:lnTo>
                  <a:pt x="108713" y="305043"/>
                </a:lnTo>
                <a:lnTo>
                  <a:pt x="196328" y="305043"/>
                </a:lnTo>
                <a:lnTo>
                  <a:pt x="196328" y="303405"/>
                </a:lnTo>
                <a:lnTo>
                  <a:pt x="188222" y="293617"/>
                </a:lnTo>
                <a:lnTo>
                  <a:pt x="183380" y="254471"/>
                </a:lnTo>
                <a:close/>
              </a:path>
              <a:path w="305435" h="305435">
                <a:moveTo>
                  <a:pt x="295311" y="0"/>
                </a:moveTo>
                <a:lnTo>
                  <a:pt x="9729" y="0"/>
                </a:lnTo>
                <a:lnTo>
                  <a:pt x="6496" y="1638"/>
                </a:lnTo>
                <a:lnTo>
                  <a:pt x="4871" y="4899"/>
                </a:lnTo>
                <a:lnTo>
                  <a:pt x="1623" y="6523"/>
                </a:lnTo>
                <a:lnTo>
                  <a:pt x="0" y="9786"/>
                </a:lnTo>
                <a:lnTo>
                  <a:pt x="0" y="244684"/>
                </a:lnTo>
                <a:lnTo>
                  <a:pt x="1623" y="247947"/>
                </a:lnTo>
                <a:lnTo>
                  <a:pt x="4871" y="249585"/>
                </a:lnTo>
                <a:lnTo>
                  <a:pt x="6496" y="252846"/>
                </a:lnTo>
                <a:lnTo>
                  <a:pt x="9729" y="254471"/>
                </a:lnTo>
                <a:lnTo>
                  <a:pt x="295311" y="254471"/>
                </a:lnTo>
                <a:lnTo>
                  <a:pt x="298546" y="252846"/>
                </a:lnTo>
                <a:lnTo>
                  <a:pt x="300170" y="249585"/>
                </a:lnTo>
                <a:lnTo>
                  <a:pt x="303418" y="247947"/>
                </a:lnTo>
                <a:lnTo>
                  <a:pt x="305042" y="244684"/>
                </a:lnTo>
                <a:lnTo>
                  <a:pt x="305042" y="226749"/>
                </a:lnTo>
                <a:lnTo>
                  <a:pt x="147648" y="226749"/>
                </a:lnTo>
                <a:lnTo>
                  <a:pt x="144414" y="223486"/>
                </a:lnTo>
                <a:lnTo>
                  <a:pt x="144414" y="213700"/>
                </a:lnTo>
                <a:lnTo>
                  <a:pt x="147648" y="210437"/>
                </a:lnTo>
                <a:lnTo>
                  <a:pt x="305042" y="210437"/>
                </a:lnTo>
                <a:lnTo>
                  <a:pt x="305042" y="190850"/>
                </a:lnTo>
                <a:lnTo>
                  <a:pt x="17849" y="190850"/>
                </a:lnTo>
                <a:lnTo>
                  <a:pt x="17883" y="17948"/>
                </a:lnTo>
                <a:lnTo>
                  <a:pt x="305042" y="17948"/>
                </a:lnTo>
                <a:lnTo>
                  <a:pt x="305042" y="9786"/>
                </a:lnTo>
                <a:lnTo>
                  <a:pt x="303418" y="6523"/>
                </a:lnTo>
                <a:lnTo>
                  <a:pt x="300170" y="4899"/>
                </a:lnTo>
                <a:lnTo>
                  <a:pt x="298546" y="1638"/>
                </a:lnTo>
                <a:lnTo>
                  <a:pt x="295311" y="0"/>
                </a:lnTo>
                <a:close/>
              </a:path>
              <a:path w="305435" h="305435">
                <a:moveTo>
                  <a:pt x="305042" y="210437"/>
                </a:moveTo>
                <a:lnTo>
                  <a:pt x="157393" y="210437"/>
                </a:lnTo>
                <a:lnTo>
                  <a:pt x="160627" y="213700"/>
                </a:lnTo>
                <a:lnTo>
                  <a:pt x="160627" y="223486"/>
                </a:lnTo>
                <a:lnTo>
                  <a:pt x="157393" y="226749"/>
                </a:lnTo>
                <a:lnTo>
                  <a:pt x="305042" y="226749"/>
                </a:lnTo>
                <a:lnTo>
                  <a:pt x="305042" y="210437"/>
                </a:lnTo>
                <a:close/>
              </a:path>
              <a:path w="305435" h="305435">
                <a:moveTo>
                  <a:pt x="305042" y="17948"/>
                </a:moveTo>
                <a:lnTo>
                  <a:pt x="17883" y="17948"/>
                </a:lnTo>
                <a:lnTo>
                  <a:pt x="287191" y="17964"/>
                </a:lnTo>
                <a:lnTo>
                  <a:pt x="287157" y="190850"/>
                </a:lnTo>
                <a:lnTo>
                  <a:pt x="305042" y="190850"/>
                </a:lnTo>
                <a:lnTo>
                  <a:pt x="305042" y="17948"/>
                </a:lnTo>
                <a:close/>
              </a:path>
            </a:pathLst>
          </a:custGeom>
          <a:solidFill>
            <a:srgbClr val="328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75200" y="1473200"/>
            <a:ext cx="381000" cy="292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908800" y="2003742"/>
            <a:ext cx="1597660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des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Züchters</a:t>
            </a:r>
            <a:endParaRPr sz="1000">
              <a:latin typeface="Lato"/>
              <a:cs typeface="Lato"/>
            </a:endParaRPr>
          </a:p>
          <a:p>
            <a:pPr marL="127000" marR="335915" indent="-114300">
              <a:lnSpc>
                <a:spcPct val="125000"/>
              </a:lnSpc>
              <a:spcBef>
                <a:spcPts val="5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5" dirty="0">
                <a:latin typeface="Lato"/>
                <a:cs typeface="Lato"/>
              </a:rPr>
              <a:t>Schlag,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auben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spc="-1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ontakt,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Ansprechpartner</a:t>
            </a:r>
            <a:endParaRPr sz="1000">
              <a:latin typeface="Lato"/>
              <a:cs typeface="Lato"/>
            </a:endParaRPr>
          </a:p>
          <a:p>
            <a:pPr marL="127000" indent="-114300">
              <a:lnSpc>
                <a:spcPct val="100000"/>
              </a:lnSpc>
              <a:spcBef>
                <a:spcPts val="800"/>
              </a:spcBef>
              <a:buSzPct val="80000"/>
              <a:buFont typeface="Lato"/>
              <a:buChar char="•"/>
              <a:tabLst>
                <a:tab pos="127000" algn="l"/>
              </a:tabLst>
            </a:pPr>
            <a:r>
              <a:rPr sz="1000" dirty="0">
                <a:latin typeface="Lato"/>
                <a:cs typeface="Lato"/>
              </a:rPr>
              <a:t>Berichte</a:t>
            </a:r>
            <a:endParaRPr sz="1000">
              <a:latin typeface="Lato"/>
              <a:cs typeface="La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15200" y="1483042"/>
            <a:ext cx="7918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De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r</a:t>
            </a:r>
            <a:r>
              <a:rPr sz="1000" b="1" spc="-15" dirty="0">
                <a:solidFill>
                  <a:srgbClr val="2870A4"/>
                </a:solidFill>
                <a:latin typeface="Lato"/>
                <a:cs typeface="Lato"/>
              </a:rPr>
              <a:t> 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Z</a:t>
            </a:r>
            <a:r>
              <a:rPr sz="1000" b="1" spc="0" dirty="0">
                <a:solidFill>
                  <a:srgbClr val="2870A4"/>
                </a:solidFill>
                <a:latin typeface="Lato"/>
                <a:cs typeface="Lato"/>
              </a:rPr>
              <a:t>üc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ht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er- </a:t>
            </a:r>
            <a:r>
              <a:rPr sz="1000" b="1" spc="20" dirty="0">
                <a:solidFill>
                  <a:srgbClr val="2870A4"/>
                </a:solidFill>
                <a:latin typeface="Lato"/>
                <a:cs typeface="Lato"/>
              </a:rPr>
              <a:t>sta</a:t>
            </a:r>
            <a:r>
              <a:rPr sz="1000" b="1" spc="15" dirty="0">
                <a:solidFill>
                  <a:srgbClr val="2870A4"/>
                </a:solidFill>
                <a:latin typeface="Lato"/>
                <a:cs typeface="Lato"/>
              </a:rPr>
              <a:t>n</a:t>
            </a:r>
            <a:r>
              <a:rPr sz="1000" b="1" dirty="0">
                <a:solidFill>
                  <a:srgbClr val="2870A4"/>
                </a:solidFill>
                <a:latin typeface="Lato"/>
                <a:cs typeface="Lato"/>
              </a:rPr>
              <a:t>d</a:t>
            </a:r>
            <a:endParaRPr sz="1000">
              <a:latin typeface="Lato"/>
              <a:cs typeface="La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21500" y="1485900"/>
            <a:ext cx="317500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B</a:t>
            </a:r>
            <a:r>
              <a:rPr dirty="0"/>
              <a:t>ri</a:t>
            </a:r>
            <a:r>
              <a:rPr spc="-20" dirty="0"/>
              <a:t>e</a:t>
            </a:r>
            <a:r>
              <a:rPr spc="-10" dirty="0"/>
              <a:t>ftauben-</a:t>
            </a:r>
            <a:r>
              <a:rPr spc="-45" dirty="0"/>
              <a:t>P</a:t>
            </a:r>
            <a:r>
              <a:rPr spc="-10" dirty="0"/>
              <a:t>ort</a:t>
            </a:r>
            <a:r>
              <a:rPr dirty="0"/>
              <a:t>al</a:t>
            </a:r>
            <a:r>
              <a:rPr spc="-5" dirty="0"/>
              <a:t> </a:t>
            </a:r>
            <a:r>
              <a:rPr spc="-15" dirty="0">
                <a:solidFill>
                  <a:srgbClr val="285E8D"/>
                </a:solidFill>
              </a:rPr>
              <a:t>au</a:t>
            </a:r>
            <a:r>
              <a:rPr dirty="0">
                <a:solidFill>
                  <a:srgbClr val="285E8D"/>
                </a:solidFill>
              </a:rPr>
              <a:t>f</a:t>
            </a:r>
            <a:r>
              <a:rPr spc="-40" dirty="0">
                <a:solidFill>
                  <a:srgbClr val="285E8D"/>
                </a:solidFill>
              </a:rPr>
              <a:t> </a:t>
            </a:r>
            <a:r>
              <a:rPr dirty="0">
                <a:solidFill>
                  <a:srgbClr val="285E8D"/>
                </a:solidFill>
              </a:rPr>
              <a:t>einen</a:t>
            </a:r>
            <a:r>
              <a:rPr spc="-5" dirty="0">
                <a:solidFill>
                  <a:srgbClr val="285E8D"/>
                </a:solidFill>
              </a:rPr>
              <a:t> </a:t>
            </a:r>
            <a:r>
              <a:rPr spc="-35" dirty="0">
                <a:solidFill>
                  <a:srgbClr val="285E8D"/>
                </a:solidFill>
              </a:rPr>
              <a:t>B</a:t>
            </a:r>
            <a:r>
              <a:rPr spc="-10" dirty="0">
                <a:solidFill>
                  <a:srgbClr val="285E8D"/>
                </a:solidFill>
              </a:rPr>
              <a:t>lick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2024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8FF2E47-256E-3565-5861-56E5592C34CE}"/>
              </a:ext>
            </a:extLst>
          </p:cNvPr>
          <p:cNvSpPr/>
          <p:nvPr/>
        </p:nvSpPr>
        <p:spPr>
          <a:xfrm>
            <a:off x="6629400" y="5822950"/>
            <a:ext cx="457200" cy="374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Auss</a:t>
            </a:r>
            <a:r>
              <a:rPr spc="-20" dirty="0"/>
              <a:t>t</a:t>
            </a:r>
            <a:r>
              <a:rPr dirty="0"/>
              <a:t>elle</a:t>
            </a:r>
            <a:r>
              <a:rPr spc="-15" dirty="0"/>
              <a:t>r</a:t>
            </a:r>
            <a:r>
              <a:rPr spc="-10" dirty="0"/>
              <a:t>-</a:t>
            </a:r>
            <a:r>
              <a:rPr spc="-30" dirty="0"/>
              <a:t>P</a:t>
            </a:r>
            <a:r>
              <a:rPr spc="-15" dirty="0"/>
              <a:t>a</a:t>
            </a:r>
            <a:r>
              <a:rPr spc="-65" dirty="0"/>
              <a:t>k</a:t>
            </a:r>
            <a:r>
              <a:rPr spc="-15" dirty="0"/>
              <a:t>e</a:t>
            </a:r>
            <a:r>
              <a:rPr spc="-20" dirty="0"/>
              <a:t>t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>
                <a:solidFill>
                  <a:srgbClr val="285E8D"/>
                </a:solidFill>
              </a:rPr>
              <a:t>fü</a:t>
            </a:r>
            <a:r>
              <a:rPr dirty="0">
                <a:solidFill>
                  <a:srgbClr val="285E8D"/>
                </a:solidFill>
              </a:rPr>
              <a:t>r</a:t>
            </a:r>
            <a:r>
              <a:rPr spc="-45" dirty="0">
                <a:solidFill>
                  <a:srgbClr val="285E8D"/>
                </a:solidFill>
              </a:rPr>
              <a:t> </a:t>
            </a:r>
            <a:r>
              <a:rPr spc="-5" dirty="0">
                <a:solidFill>
                  <a:srgbClr val="285E8D"/>
                </a:solidFill>
              </a:rPr>
              <a:t>F</a:t>
            </a:r>
            <a:r>
              <a:rPr spc="-10" dirty="0">
                <a:solidFill>
                  <a:srgbClr val="285E8D"/>
                </a:solidFill>
              </a:rPr>
              <a:t>irm</a:t>
            </a:r>
            <a:r>
              <a:rPr dirty="0">
                <a:solidFill>
                  <a:srgbClr val="285E8D"/>
                </a:solidFill>
              </a:rPr>
              <a:t>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00800" y="1180496"/>
            <a:ext cx="33655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Pr</a:t>
            </a: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of</a:t>
            </a:r>
            <a:r>
              <a:rPr sz="1100" b="1" spc="15" dirty="0">
                <a:solidFill>
                  <a:srgbClr val="3281B1"/>
                </a:solidFill>
                <a:latin typeface="Lato"/>
                <a:cs typeface="Lato"/>
              </a:rPr>
              <a:t>i</a:t>
            </a:r>
            <a:endParaRPr sz="11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2700" y="1180496"/>
            <a:ext cx="34988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5" dirty="0">
                <a:solidFill>
                  <a:srgbClr val="3281B1"/>
                </a:solidFill>
                <a:latin typeface="Lato"/>
                <a:cs typeface="Lato"/>
              </a:rPr>
              <a:t>B</a:t>
            </a:r>
            <a:r>
              <a:rPr sz="1100" b="1" spc="15" dirty="0">
                <a:solidFill>
                  <a:srgbClr val="3281B1"/>
                </a:solidFill>
                <a:latin typeface="Lato"/>
                <a:cs typeface="Lato"/>
              </a:rPr>
              <a:t>asis</a:t>
            </a:r>
            <a:endParaRPr sz="110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600" y="1648142"/>
            <a:ext cx="23374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Online-Messestand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Ihrem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Firmenlogo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600" y="2016442"/>
            <a:ext cx="26079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Lato"/>
                <a:cs typeface="Lato"/>
              </a:rPr>
              <a:t>Ihr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Firmenlogo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Aussteller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Premiumleiste</a:t>
            </a:r>
            <a:endParaRPr sz="1000">
              <a:latin typeface="Lato"/>
              <a:cs typeface="La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600" y="2384742"/>
            <a:ext cx="29571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6700"/>
              </a:lnSpc>
            </a:pPr>
            <a:r>
              <a:rPr sz="1000" spc="20" dirty="0">
                <a:latin typeface="Lato"/>
                <a:cs typeface="Lato"/>
              </a:rPr>
              <a:t>Ihr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Firmenlogo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Ausstellerliste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sowie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den</a:t>
            </a:r>
            <a:r>
              <a:rPr sz="1000" spc="-5" dirty="0">
                <a:latin typeface="Lato"/>
                <a:cs typeface="Lato"/>
              </a:rPr>
              <a:t> </a:t>
            </a:r>
            <a:r>
              <a:rPr sz="1000" spc="-45" dirty="0">
                <a:latin typeface="Lato"/>
                <a:cs typeface="Lato"/>
              </a:rPr>
              <a:t>W</a:t>
            </a:r>
            <a:r>
              <a:rPr sz="1000" dirty="0">
                <a:latin typeface="Lato"/>
                <a:cs typeface="Lato"/>
              </a:rPr>
              <a:t>erbekampagnen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v</a:t>
            </a:r>
            <a:r>
              <a:rPr sz="1000" spc="-15" dirty="0">
                <a:latin typeface="Lato"/>
                <a:cs typeface="Lato"/>
              </a:rPr>
              <a:t>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brieftauben-markt.de</a:t>
            </a:r>
            <a:endParaRPr sz="1000">
              <a:latin typeface="Lato"/>
              <a:cs typeface="La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5600" y="2930842"/>
            <a:ext cx="380492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Ihres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Unternehmens,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Produkte,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Dienstleistungen, </a:t>
            </a:r>
            <a:r>
              <a:rPr sz="1000" spc="-114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ermine,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Ansprechpartner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30" dirty="0">
                <a:latin typeface="Lato"/>
                <a:cs typeface="Lato"/>
              </a:rPr>
              <a:t>…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mehr</a:t>
            </a:r>
            <a:endParaRPr sz="1000">
              <a:latin typeface="Lato"/>
              <a:cs typeface="La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600" y="3476942"/>
            <a:ext cx="28244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Änderungsoption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Angaben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(Angabe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pro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Jahr)</a:t>
            </a:r>
            <a:endParaRPr sz="1000"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600" y="3845242"/>
            <a:ext cx="3729354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000" dirty="0">
                <a:latin typeface="Lato"/>
                <a:cs typeface="Lato"/>
              </a:rPr>
              <a:t>redaktionelle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Begleitung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Ihres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Unternehmens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P</a:t>
            </a:r>
            <a:r>
              <a:rPr sz="1000" dirty="0">
                <a:latin typeface="Lato"/>
                <a:cs typeface="Lato"/>
              </a:rPr>
              <a:t>ortal</a:t>
            </a:r>
            <a:r>
              <a:rPr sz="1000" spc="-25" dirty="0">
                <a:latin typeface="Lato"/>
                <a:cs typeface="Lato"/>
              </a:rPr>
              <a:t>-</a:t>
            </a:r>
            <a:r>
              <a:rPr sz="1000" spc="-5" dirty="0">
                <a:latin typeface="Lato"/>
                <a:cs typeface="Lato"/>
              </a:rPr>
              <a:t>Z</a:t>
            </a:r>
            <a:r>
              <a:rPr sz="1000" dirty="0">
                <a:latin typeface="Lato"/>
                <a:cs typeface="Lato"/>
              </a:rPr>
              <a:t>eitung durch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(Angabe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pro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Jahr)</a:t>
            </a:r>
            <a:endParaRPr sz="1000">
              <a:latin typeface="Lato"/>
              <a:cs typeface="La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600" y="4391342"/>
            <a:ext cx="38773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60" dirty="0">
                <a:latin typeface="Lato"/>
                <a:cs typeface="Lato"/>
              </a:rPr>
              <a:t>V</a:t>
            </a:r>
            <a:r>
              <a:rPr sz="1000" dirty="0">
                <a:latin typeface="Lato"/>
                <a:cs typeface="Lato"/>
              </a:rPr>
              <a:t>erbreitung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Neuig</a:t>
            </a:r>
            <a:r>
              <a:rPr sz="1000" spc="-3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eiten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über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(Angabe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pro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Jahr)</a:t>
            </a:r>
            <a:endParaRPr sz="1000">
              <a:latin typeface="Lato"/>
              <a:cs typeface="La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56500" y="1180496"/>
            <a:ext cx="59753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Pre</a:t>
            </a:r>
            <a:r>
              <a:rPr sz="1100" b="1" spc="5" dirty="0">
                <a:solidFill>
                  <a:srgbClr val="3281B1"/>
                </a:solidFill>
                <a:latin typeface="Lato"/>
                <a:cs typeface="Lato"/>
              </a:rPr>
              <a:t>mium</a:t>
            </a:r>
            <a:endParaRPr sz="1100">
              <a:latin typeface="Lato"/>
              <a:cs typeface="La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07000" y="16891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024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97800" y="16891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7000" y="24765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02400" y="24765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97800" y="24765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99199" y="3934141"/>
            <a:ext cx="71083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viermalig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99000" y="3857942"/>
            <a:ext cx="12446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59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einmalig </a:t>
            </a:r>
            <a:r>
              <a:rPr sz="1000" b="1" dirty="0">
                <a:latin typeface="Lato Heavy"/>
                <a:cs typeface="Lato Heavy"/>
              </a:rPr>
              <a:t>bei </a:t>
            </a:r>
            <a:r>
              <a:rPr sz="1000" b="1" spc="-10" dirty="0">
                <a:latin typeface="Lato Heavy"/>
                <a:cs typeface="Lato Heavy"/>
              </a:rPr>
              <a:t>Ausst</a:t>
            </a:r>
            <a:r>
              <a:rPr sz="1000" b="1" spc="-5" dirty="0">
                <a:latin typeface="Lato Heavy"/>
                <a:cs typeface="Lato Heavy"/>
              </a:rPr>
              <a:t>ellungsbeg</a:t>
            </a:r>
            <a:r>
              <a:rPr sz="1000" b="1" dirty="0">
                <a:latin typeface="Lato Heavy"/>
                <a:cs typeface="Lato Heavy"/>
              </a:rPr>
              <a:t>inn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99200" y="3476941"/>
            <a:ext cx="6412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viermalig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07000" y="30353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02400" y="3035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97800" y="30353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299200" y="4404042"/>
            <a:ext cx="6412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viermalig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16500" y="4404042"/>
            <a:ext cx="6412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einmalig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4066" y="1919817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4066" y="2282882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4066" y="3367465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4066" y="3720022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4066" y="4286881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64066" y="4646178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19700" y="34925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0165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1000" dirty="0">
                <a:latin typeface="Lato"/>
                <a:cs typeface="Lato"/>
              </a:rPr>
              <a:t>50€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119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520"/>
              </a:spcBef>
            </a:pPr>
            <a:r>
              <a:rPr sz="1000" dirty="0">
                <a:latin typeface="Lato"/>
                <a:cs typeface="Lato"/>
              </a:rPr>
              <a:t>100€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327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20"/>
              </a:spcBef>
            </a:pPr>
            <a:r>
              <a:rPr sz="1000" dirty="0">
                <a:latin typeface="Lato"/>
                <a:cs typeface="Lato"/>
              </a:rPr>
              <a:t>150€</a:t>
            </a:r>
            <a:r>
              <a:rPr sz="1000" spc="-30" dirty="0">
                <a:latin typeface="Lato"/>
                <a:cs typeface="Lato"/>
              </a:rPr>
              <a:t>**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43800" y="3934142"/>
            <a:ext cx="6858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43800" y="4391342"/>
            <a:ext cx="6858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543800" y="3476942"/>
            <a:ext cx="6858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64066" y="283261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97800" y="20447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19700" y="20574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15100" y="20574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20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0A69432D-5CBA-5DAE-7AB6-157D14BC6CAE}"/>
              </a:ext>
            </a:extLst>
          </p:cNvPr>
          <p:cNvSpPr/>
          <p:nvPr/>
        </p:nvSpPr>
        <p:spPr>
          <a:xfrm>
            <a:off x="6616700" y="5822950"/>
            <a:ext cx="39333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57976" y="5267418"/>
            <a:ext cx="1397635" cy="208279"/>
          </a:xfrm>
          <a:custGeom>
            <a:avLst/>
            <a:gdLst/>
            <a:ahLst/>
            <a:cxnLst/>
            <a:rect l="l" t="t" r="r" b="b"/>
            <a:pathLst>
              <a:path w="1397634" h="208279">
                <a:moveTo>
                  <a:pt x="0" y="0"/>
                </a:moveTo>
                <a:lnTo>
                  <a:pt x="1397486" y="0"/>
                </a:lnTo>
                <a:lnTo>
                  <a:pt x="1397486" y="208143"/>
                </a:lnTo>
                <a:lnTo>
                  <a:pt x="0" y="20814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870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851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85100" y="20701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5100" y="2781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07000" y="16891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7000" y="20701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7000" y="27813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32400" y="31496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2400" y="35179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32400" y="38989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32400" y="42672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85100" y="24130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7000" y="24130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15100" y="16891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15100" y="20701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15100" y="24130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15100" y="2781300"/>
            <a:ext cx="101600" cy="10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2400" y="31496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02400" y="3517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02400" y="3898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02400" y="42672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85100" y="31496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85100" y="3517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85100" y="38989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85100" y="42672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2024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5" dirty="0"/>
              <a:t>W</a:t>
            </a:r>
            <a:r>
              <a:rPr spc="-10" dirty="0"/>
              <a:t>erbe-</a:t>
            </a:r>
            <a:r>
              <a:rPr spc="-30" dirty="0"/>
              <a:t>P</a:t>
            </a:r>
            <a:r>
              <a:rPr spc="-15" dirty="0"/>
              <a:t>a</a:t>
            </a:r>
            <a:r>
              <a:rPr spc="-65" dirty="0"/>
              <a:t>k</a:t>
            </a:r>
            <a:r>
              <a:rPr spc="-15" dirty="0"/>
              <a:t>e</a:t>
            </a:r>
            <a:r>
              <a:rPr spc="-20" dirty="0"/>
              <a:t>t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>
                <a:solidFill>
                  <a:srgbClr val="285E8D"/>
                </a:solidFill>
              </a:rPr>
              <a:t>fü</a:t>
            </a:r>
            <a:r>
              <a:rPr dirty="0">
                <a:solidFill>
                  <a:srgbClr val="285E8D"/>
                </a:solidFill>
              </a:rPr>
              <a:t>r</a:t>
            </a:r>
            <a:r>
              <a:rPr spc="-45" dirty="0">
                <a:solidFill>
                  <a:srgbClr val="285E8D"/>
                </a:solidFill>
              </a:rPr>
              <a:t> </a:t>
            </a:r>
            <a:r>
              <a:rPr spc="-5" dirty="0">
                <a:solidFill>
                  <a:srgbClr val="285E8D"/>
                </a:solidFill>
              </a:rPr>
              <a:t>F</a:t>
            </a:r>
            <a:r>
              <a:rPr spc="-10" dirty="0">
                <a:solidFill>
                  <a:srgbClr val="285E8D"/>
                </a:solidFill>
              </a:rPr>
              <a:t>irm</a:t>
            </a:r>
            <a:r>
              <a:rPr dirty="0">
                <a:solidFill>
                  <a:srgbClr val="285E8D"/>
                </a:solidFill>
              </a:rPr>
              <a:t>en</a:t>
            </a: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357716" y="982388"/>
          <a:ext cx="8191394" cy="4486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5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1078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Platzierung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eines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Banners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im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K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opfbereich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des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P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ortals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auf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jeder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Seite</a:t>
                      </a:r>
                    </a:p>
                  </a:txBody>
                  <a:tcPr marL="0" marR="0" marT="0" marB="0"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Banner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Anzeige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3281B1"/>
                          </a:solidFill>
                          <a:latin typeface="Lato"/>
                          <a:cs typeface="Lato"/>
                        </a:rPr>
                        <a:t>Banner+Anzeige</a:t>
                      </a:r>
                      <a:endParaRPr sz="11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12700">
                      <a:solidFill>
                        <a:srgbClr val="2870A4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2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Bannereinblendung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im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Rotationsprinzip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775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Link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auf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Ihre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W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ebseite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(falls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v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orhanden)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459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spc="-30" dirty="0">
                          <a:latin typeface="Lato"/>
                          <a:cs typeface="Lato"/>
                        </a:rPr>
                        <a:t>F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ullsize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Banner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(600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×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70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30" dirty="0">
                          <a:latin typeface="Lato"/>
                          <a:cs typeface="Lato"/>
                        </a:rPr>
                        <a:t>p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x)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52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Platzierung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einer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Anzeige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in </a:t>
                      </a:r>
                      <a:r>
                        <a:rPr sz="1000" spc="-130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der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15" dirty="0">
                          <a:latin typeface="Lato"/>
                          <a:cs typeface="Lato"/>
                        </a:rPr>
                        <a:t>P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ortalzeitung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und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innerhalb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des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Newsletters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97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Laufzeit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nach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Absp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r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ache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515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Link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auf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Ihre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W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ebseite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oder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Shop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842">
                <a:tc gridSpan="3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Anzeigenformat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nach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Absp</a:t>
                      </a:r>
                      <a:r>
                        <a:rPr sz="1000" spc="-20" dirty="0">
                          <a:latin typeface="Lato"/>
                          <a:cs typeface="Lato"/>
                        </a:rPr>
                        <a:t>r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ache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3106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Lato Heavy"/>
                          <a:cs typeface="Lato Heavy"/>
                        </a:rPr>
                        <a:t>G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ebüh</a:t>
                      </a:r>
                      <a:r>
                        <a:rPr sz="1000" b="1" spc="-15" dirty="0">
                          <a:latin typeface="Lato Heavy"/>
                          <a:cs typeface="Lato Heavy"/>
                        </a:rPr>
                        <a:t>r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en</a:t>
                      </a:r>
                      <a:r>
                        <a:rPr sz="1000" b="1" spc="-5" dirty="0">
                          <a:latin typeface="Lato Heavy"/>
                          <a:cs typeface="Lato Heavy"/>
                        </a:rPr>
                        <a:t> 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p</a:t>
                      </a:r>
                      <a:r>
                        <a:rPr sz="1000" b="1" spc="-15" dirty="0">
                          <a:latin typeface="Lato Heavy"/>
                          <a:cs typeface="Lato Heavy"/>
                        </a:rPr>
                        <a:t>r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o</a:t>
                      </a:r>
                      <a:r>
                        <a:rPr sz="1000" b="1" spc="-5" dirty="0">
                          <a:latin typeface="Lato Heavy"/>
                          <a:cs typeface="Lato Heavy"/>
                        </a:rPr>
                        <a:t> </a:t>
                      </a:r>
                      <a:r>
                        <a:rPr sz="1000" b="1" spc="-20" dirty="0">
                          <a:latin typeface="Lato Heavy"/>
                          <a:cs typeface="Lato Heavy"/>
                        </a:rPr>
                        <a:t>M</a:t>
                      </a:r>
                      <a:r>
                        <a:rPr sz="1000" b="1" dirty="0">
                          <a:latin typeface="Lato Heavy"/>
                          <a:cs typeface="Lato Heavy"/>
                        </a:rPr>
                        <a:t>onat</a:t>
                      </a:r>
                      <a:endParaRPr sz="100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latin typeface="Lato Heavy"/>
                          <a:cs typeface="Lato Heavy"/>
                        </a:rPr>
                        <a:t>30</a:t>
                      </a:r>
                      <a:r>
                        <a:rPr sz="1800" b="1" dirty="0"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57834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latin typeface="Lato Heavy"/>
                          <a:cs typeface="Lato Heavy"/>
                        </a:rPr>
                        <a:t>30</a:t>
                      </a:r>
                      <a:r>
                        <a:rPr sz="1800" b="1" dirty="0"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sz="1800" b="1" dirty="0">
                          <a:solidFill>
                            <a:srgbClr val="2870A4"/>
                          </a:solidFill>
                          <a:latin typeface="Lato Heavy"/>
                          <a:cs typeface="Lato Heavy"/>
                        </a:rPr>
                        <a:t>55</a:t>
                      </a:r>
                      <a:r>
                        <a:rPr sz="1800" b="1" dirty="0">
                          <a:solidFill>
                            <a:srgbClr val="2870A4"/>
                          </a:solidFill>
                          <a:latin typeface="Lato Heavy"/>
                          <a:cs typeface="Lato Heavy"/>
                        </a:rPr>
                        <a:t>€</a:t>
                      </a:r>
                      <a:endParaRPr sz="1800" dirty="0">
                        <a:latin typeface="Lato Heavy"/>
                        <a:cs typeface="Lato Heavy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158">
                <a:tc rowSpan="2"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Lato"/>
                          <a:cs typeface="Lato"/>
                        </a:rPr>
                        <a:t>Gebühren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pro</a:t>
                      </a:r>
                      <a:r>
                        <a:rPr sz="1000" spc="-65" dirty="0">
                          <a:latin typeface="Lato"/>
                          <a:cs typeface="Lato"/>
                        </a:rPr>
                        <a:t> 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Jahr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</a:pPr>
                      <a:r>
                        <a:rPr lang="de-DE" sz="1000" dirty="0">
                          <a:latin typeface="Lato"/>
                          <a:cs typeface="Lato"/>
                        </a:rPr>
                        <a:t>360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€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8105" algn="ctr">
                        <a:lnSpc>
                          <a:spcPct val="100000"/>
                        </a:lnSpc>
                      </a:pPr>
                      <a:r>
                        <a:rPr lang="de-DE" sz="1000" dirty="0">
                          <a:latin typeface="Lato"/>
                          <a:cs typeface="Lato"/>
                        </a:rPr>
                        <a:t>360</a:t>
                      </a:r>
                      <a:r>
                        <a:rPr sz="1000" dirty="0">
                          <a:latin typeface="Lato"/>
                          <a:cs typeface="Lato"/>
                        </a:rPr>
                        <a:t>€</a:t>
                      </a:r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de-DE" sz="1000" dirty="0">
                          <a:solidFill>
                            <a:srgbClr val="2870A4"/>
                          </a:solidFill>
                          <a:latin typeface="Lato"/>
                          <a:cs typeface="Lato"/>
                        </a:rPr>
                        <a:t>660</a:t>
                      </a:r>
                      <a:r>
                        <a:rPr sz="1000" dirty="0">
                          <a:solidFill>
                            <a:srgbClr val="2870A4"/>
                          </a:solidFill>
                          <a:latin typeface="Lato"/>
                          <a:cs typeface="Lato"/>
                        </a:rPr>
                        <a:t>€</a:t>
                      </a:r>
                      <a:endParaRPr sz="10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1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2870A4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Sparen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Sie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über</a:t>
                      </a:r>
                      <a:r>
                        <a:rPr sz="800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8%!</a:t>
                      </a:r>
                      <a:endParaRPr sz="8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2870A4"/>
                      </a:solidFill>
                      <a:prstDash val="solid"/>
                    </a:lnL>
                    <a:lnR w="12700">
                      <a:solidFill>
                        <a:srgbClr val="2870A4"/>
                      </a:solidFill>
                      <a:prstDash val="solid"/>
                    </a:lnR>
                    <a:lnB w="12700">
                      <a:solidFill>
                        <a:srgbClr val="2870A4"/>
                      </a:solidFill>
                      <a:prstDash val="solid"/>
                    </a:lnB>
                    <a:solidFill>
                      <a:srgbClr val="2870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2" name="Rechteck 31">
            <a:extLst>
              <a:ext uri="{FF2B5EF4-FFF2-40B4-BE49-F238E27FC236}">
                <a16:creationId xmlns:a16="http://schemas.microsoft.com/office/drawing/2014/main" id="{1618C57E-E3D6-961A-E9A7-2C95E0D97664}"/>
              </a:ext>
            </a:extLst>
          </p:cNvPr>
          <p:cNvSpPr/>
          <p:nvPr/>
        </p:nvSpPr>
        <p:spPr>
          <a:xfrm>
            <a:off x="6616700" y="5899150"/>
            <a:ext cx="469900" cy="291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565784"/>
            <a:ext cx="83820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de-DE" spc="-15"/>
              <a:t>Auss</a:t>
            </a:r>
            <a:r>
              <a:rPr lang="de-DE" spc="-20"/>
              <a:t>t</a:t>
            </a:r>
            <a:r>
              <a:rPr lang="de-DE"/>
              <a:t>elle</a:t>
            </a:r>
            <a:r>
              <a:rPr lang="de-DE" spc="-15"/>
              <a:t>r</a:t>
            </a:r>
            <a:r>
              <a:rPr lang="de-DE" spc="-10"/>
              <a:t>-</a:t>
            </a:r>
            <a:r>
              <a:rPr lang="de-DE" spc="-30"/>
              <a:t>P</a:t>
            </a:r>
            <a:r>
              <a:rPr lang="de-DE" spc="-15"/>
              <a:t>a</a:t>
            </a:r>
            <a:r>
              <a:rPr lang="de-DE" spc="-65"/>
              <a:t>k</a:t>
            </a:r>
            <a:r>
              <a:rPr lang="de-DE" spc="-15"/>
              <a:t>e</a:t>
            </a:r>
            <a:r>
              <a:rPr lang="de-DE" spc="-20"/>
              <a:t>t</a:t>
            </a:r>
            <a:r>
              <a:rPr lang="de-DE"/>
              <a:t>e </a:t>
            </a:r>
            <a:r>
              <a:rPr spc="-10">
                <a:solidFill>
                  <a:srgbClr val="285E8D"/>
                </a:solidFill>
              </a:rPr>
              <a:t>fü</a:t>
            </a:r>
            <a:r>
              <a:rPr>
                <a:solidFill>
                  <a:srgbClr val="285E8D"/>
                </a:solidFill>
              </a:rPr>
              <a:t>r</a:t>
            </a:r>
            <a:r>
              <a:rPr spc="-45" dirty="0">
                <a:solidFill>
                  <a:srgbClr val="285E8D"/>
                </a:solidFill>
              </a:rPr>
              <a:t> </a:t>
            </a:r>
            <a:r>
              <a:rPr spc="-40" dirty="0">
                <a:solidFill>
                  <a:srgbClr val="285E8D"/>
                </a:solidFill>
              </a:rPr>
              <a:t>Z</a:t>
            </a:r>
            <a:r>
              <a:rPr spc="-15" dirty="0">
                <a:solidFill>
                  <a:srgbClr val="285E8D"/>
                </a:solidFill>
              </a:rPr>
              <a:t>ü</a:t>
            </a:r>
            <a:r>
              <a:rPr dirty="0">
                <a:solidFill>
                  <a:srgbClr val="285E8D"/>
                </a:solidFill>
              </a:rPr>
              <a:t>c</a:t>
            </a:r>
            <a:r>
              <a:rPr spc="-15" dirty="0">
                <a:solidFill>
                  <a:srgbClr val="285E8D"/>
                </a:solidFill>
              </a:rPr>
              <a:t>h</a:t>
            </a:r>
            <a:r>
              <a:rPr spc="-20" dirty="0">
                <a:solidFill>
                  <a:srgbClr val="285E8D"/>
                </a:solidFill>
              </a:rPr>
              <a:t>t</a:t>
            </a:r>
            <a:r>
              <a:rPr dirty="0">
                <a:solidFill>
                  <a:srgbClr val="285E8D"/>
                </a:solidFill>
              </a:rPr>
              <a:t>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5400" y="1180496"/>
            <a:ext cx="36195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Bas</a:t>
            </a:r>
            <a:r>
              <a:rPr sz="1100" b="1" spc="30" dirty="0">
                <a:solidFill>
                  <a:srgbClr val="3281B1"/>
                </a:solidFill>
                <a:latin typeface="Lato"/>
                <a:cs typeface="Lato"/>
              </a:rPr>
              <a:t>i</a:t>
            </a:r>
            <a:r>
              <a:rPr sz="1100" b="1" spc="-5" dirty="0">
                <a:solidFill>
                  <a:srgbClr val="3281B1"/>
                </a:solidFill>
                <a:latin typeface="Lato"/>
                <a:cs typeface="Lato"/>
              </a:rPr>
              <a:t>s</a:t>
            </a:r>
            <a:endParaRPr sz="11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5600" y="1648142"/>
            <a:ext cx="5220970" cy="180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Online-Messestand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0" dirty="0">
                <a:latin typeface="Lato"/>
                <a:cs typeface="Lato"/>
              </a:rPr>
              <a:t>Ihrem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0" dirty="0">
                <a:latin typeface="Lato"/>
                <a:cs typeface="Lato"/>
              </a:rPr>
              <a:t>L</a:t>
            </a:r>
            <a:r>
              <a:rPr sz="1000" spc="-15" dirty="0">
                <a:latin typeface="Lato"/>
                <a:cs typeface="Lato"/>
              </a:rPr>
              <a:t>ogo</a:t>
            </a:r>
            <a:endParaRPr sz="10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20" dirty="0">
                <a:latin typeface="Lato"/>
                <a:cs typeface="Lato"/>
              </a:rPr>
              <a:t>Ihr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0" dirty="0">
                <a:latin typeface="Lato"/>
                <a:cs typeface="Lato"/>
              </a:rPr>
              <a:t>L</a:t>
            </a:r>
            <a:r>
              <a:rPr sz="1000" spc="-15" dirty="0">
                <a:latin typeface="Lato"/>
                <a:cs typeface="Lato"/>
              </a:rPr>
              <a:t>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online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Ausstellerliste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v</a:t>
            </a:r>
            <a:r>
              <a:rPr sz="1000" spc="-15" dirty="0">
                <a:latin typeface="Lato"/>
                <a:cs typeface="Lato"/>
              </a:rPr>
              <a:t>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Brieftauben-Markt.de</a:t>
            </a:r>
            <a:endParaRPr sz="1000">
              <a:latin typeface="Lato"/>
              <a:cs typeface="Lato"/>
            </a:endParaRPr>
          </a:p>
          <a:p>
            <a:pPr marL="12700" marR="5080">
              <a:lnSpc>
                <a:spcPct val="241699"/>
              </a:lnSpc>
            </a:pPr>
            <a:r>
              <a:rPr sz="1000" spc="20" dirty="0">
                <a:latin typeface="Lato"/>
                <a:cs typeface="Lato"/>
              </a:rPr>
              <a:t>Ihr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0" dirty="0">
                <a:latin typeface="Lato"/>
                <a:cs typeface="Lato"/>
              </a:rPr>
              <a:t>L</a:t>
            </a:r>
            <a:r>
              <a:rPr sz="1000" spc="-15" dirty="0">
                <a:latin typeface="Lato"/>
                <a:cs typeface="Lato"/>
              </a:rPr>
              <a:t>ogo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Züchter-Premiumleiste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sowie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45" dirty="0">
                <a:latin typeface="Lato"/>
                <a:cs typeface="Lato"/>
              </a:rPr>
              <a:t>W</a:t>
            </a:r>
            <a:r>
              <a:rPr sz="1000" dirty="0">
                <a:latin typeface="Lato"/>
                <a:cs typeface="Lato"/>
              </a:rPr>
              <a:t>erbekampagnen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25" dirty="0">
                <a:latin typeface="Lato"/>
                <a:cs typeface="Lato"/>
              </a:rPr>
              <a:t>v</a:t>
            </a:r>
            <a:r>
              <a:rPr sz="1000" spc="-15" dirty="0">
                <a:latin typeface="Lato"/>
                <a:cs typeface="Lato"/>
              </a:rPr>
              <a:t>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brieftauben-markt.de </a:t>
            </a: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Ihres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dirty="0">
                <a:latin typeface="Lato"/>
                <a:cs typeface="Lato"/>
              </a:rPr>
              <a:t>aubenschlags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mit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Ansprechpartner</a:t>
            </a:r>
            <a:endParaRPr sz="100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ontaktdaten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sowie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30" dirty="0">
                <a:latin typeface="Lato"/>
                <a:cs typeface="Lato"/>
              </a:rPr>
              <a:t>P</a:t>
            </a:r>
            <a:r>
              <a:rPr sz="1000" spc="-5" dirty="0">
                <a:latin typeface="Lato"/>
                <a:cs typeface="Lato"/>
              </a:rPr>
              <a:t>r</a:t>
            </a:r>
            <a:r>
              <a:rPr sz="1000" dirty="0">
                <a:latin typeface="Lato"/>
                <a:cs typeface="Lato"/>
              </a:rPr>
              <a:t>äsentation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35" dirty="0">
                <a:latin typeface="Lato"/>
                <a:cs typeface="Lato"/>
              </a:rPr>
              <a:t>T</a:t>
            </a:r>
            <a:r>
              <a:rPr sz="1000" spc="-5" dirty="0">
                <a:latin typeface="Lato"/>
                <a:cs typeface="Lato"/>
              </a:rPr>
              <a:t>auben.</a:t>
            </a:r>
            <a:endParaRPr sz="10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60" dirty="0">
                <a:latin typeface="Lato"/>
                <a:cs typeface="Lato"/>
              </a:rPr>
              <a:t>V</a:t>
            </a:r>
            <a:r>
              <a:rPr sz="1000" dirty="0">
                <a:latin typeface="Lato"/>
                <a:cs typeface="Lato"/>
              </a:rPr>
              <a:t>eröffentlichung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Flugergebnisse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P</a:t>
            </a:r>
            <a:r>
              <a:rPr sz="1000" dirty="0">
                <a:latin typeface="Lato"/>
                <a:cs typeface="Lato"/>
              </a:rPr>
              <a:t>ortal</a:t>
            </a:r>
            <a:r>
              <a:rPr sz="1000" spc="-25" dirty="0">
                <a:latin typeface="Lato"/>
                <a:cs typeface="Lato"/>
              </a:rPr>
              <a:t>-</a:t>
            </a:r>
            <a:r>
              <a:rPr sz="1000" spc="-5" dirty="0">
                <a:latin typeface="Lato"/>
                <a:cs typeface="Lato"/>
              </a:rPr>
              <a:t>Z</a:t>
            </a:r>
            <a:r>
              <a:rPr sz="1000" dirty="0">
                <a:latin typeface="Lato"/>
                <a:cs typeface="Lato"/>
              </a:rPr>
              <a:t>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durch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uns.</a:t>
            </a:r>
            <a:endParaRPr sz="1000">
              <a:latin typeface="Lato"/>
              <a:cs typeface="La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600" y="3769042"/>
            <a:ext cx="52419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redaktionelle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60" dirty="0">
                <a:latin typeface="Lato"/>
                <a:cs typeface="Lato"/>
              </a:rPr>
              <a:t>V</a:t>
            </a:r>
            <a:r>
              <a:rPr sz="1000" dirty="0">
                <a:latin typeface="Lato"/>
                <a:cs typeface="Lato"/>
              </a:rPr>
              <a:t>orstellung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und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Begleitung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Ihres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Züchterstandes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in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der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P</a:t>
            </a:r>
            <a:r>
              <a:rPr sz="1000" dirty="0">
                <a:latin typeface="Lato"/>
                <a:cs typeface="Lato"/>
              </a:rPr>
              <a:t>ortal</a:t>
            </a:r>
            <a:r>
              <a:rPr sz="1000" spc="-25" dirty="0">
                <a:latin typeface="Lato"/>
                <a:cs typeface="Lato"/>
              </a:rPr>
              <a:t>-</a:t>
            </a:r>
            <a:r>
              <a:rPr sz="1000" spc="-5" dirty="0">
                <a:latin typeface="Lato"/>
                <a:cs typeface="Lato"/>
              </a:rPr>
              <a:t>Z</a:t>
            </a:r>
            <a:r>
              <a:rPr sz="1000" dirty="0">
                <a:latin typeface="Lato"/>
                <a:cs typeface="Lato"/>
              </a:rPr>
              <a:t>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durch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uns</a:t>
            </a:r>
            <a:endParaRPr sz="1000">
              <a:latin typeface="Lato"/>
              <a:cs typeface="La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5600" y="4251642"/>
            <a:ext cx="234251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dirty="0">
                <a:latin typeface="Lato"/>
                <a:cs typeface="Lato"/>
              </a:rPr>
              <a:t>zusätzliche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60" dirty="0">
                <a:latin typeface="Lato"/>
                <a:cs typeface="Lato"/>
              </a:rPr>
              <a:t>V</a:t>
            </a:r>
            <a:r>
              <a:rPr sz="1000" dirty="0">
                <a:latin typeface="Lato"/>
                <a:cs typeface="Lato"/>
              </a:rPr>
              <a:t>erbreitung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Ihrer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Neuig</a:t>
            </a:r>
            <a:r>
              <a:rPr sz="1000" spc="-30" dirty="0">
                <a:latin typeface="Lato"/>
                <a:cs typeface="Lato"/>
              </a:rPr>
              <a:t>k</a:t>
            </a:r>
            <a:r>
              <a:rPr sz="1000" dirty="0">
                <a:latin typeface="Lato"/>
                <a:cs typeface="Lato"/>
              </a:rPr>
              <a:t>eiten </a:t>
            </a:r>
            <a:r>
              <a:rPr sz="1000" spc="5" dirty="0">
                <a:latin typeface="Lato"/>
                <a:cs typeface="Lato"/>
              </a:rPr>
              <a:t>über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-10" dirty="0">
                <a:latin typeface="Lato"/>
                <a:cs typeface="Lato"/>
              </a:rPr>
              <a:t>den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Newsletter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dirty="0">
                <a:latin typeface="Lato"/>
                <a:cs typeface="Lato"/>
              </a:rPr>
              <a:t>(Angabe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5" dirty="0">
                <a:latin typeface="Lato"/>
                <a:cs typeface="Lato"/>
              </a:rPr>
              <a:t>pro</a:t>
            </a:r>
            <a:r>
              <a:rPr sz="1000" spc="-65" dirty="0">
                <a:latin typeface="Lato"/>
                <a:cs typeface="Lato"/>
              </a:rPr>
              <a:t> </a:t>
            </a:r>
            <a:r>
              <a:rPr sz="1000" spc="15" dirty="0">
                <a:latin typeface="Lato"/>
                <a:cs typeface="Lato"/>
              </a:rPr>
              <a:t>Jahr)</a:t>
            </a:r>
            <a:endParaRPr sz="1000">
              <a:latin typeface="Lato"/>
              <a:cs typeface="La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600" y="4823142"/>
            <a:ext cx="3522979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lang="de-DE" sz="800" dirty="0">
                <a:latin typeface="Lato"/>
                <a:cs typeface="Lato"/>
              </a:rPr>
              <a:t>Gebühren</a:t>
            </a:r>
            <a:r>
              <a:rPr lang="de-DE" sz="800" spc="-55" dirty="0">
                <a:latin typeface="Lato"/>
                <a:cs typeface="Lato"/>
              </a:rPr>
              <a:t> </a:t>
            </a:r>
            <a:r>
              <a:rPr lang="de-DE" sz="800" dirty="0">
                <a:latin typeface="Lato"/>
                <a:cs typeface="Lato"/>
              </a:rPr>
              <a:t>pro</a:t>
            </a:r>
            <a:r>
              <a:rPr lang="de-DE" sz="800" spc="-55" dirty="0">
                <a:latin typeface="Lato"/>
                <a:cs typeface="Lato"/>
              </a:rPr>
              <a:t> </a:t>
            </a:r>
            <a:r>
              <a:rPr lang="de-DE" sz="800" dirty="0">
                <a:latin typeface="Lato"/>
                <a:cs typeface="Lato"/>
              </a:rPr>
              <a:t>Monat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43800" y="1180496"/>
            <a:ext cx="61531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35" dirty="0">
                <a:solidFill>
                  <a:srgbClr val="3281B1"/>
                </a:solidFill>
                <a:latin typeface="Lato"/>
                <a:cs typeface="Lato"/>
              </a:rPr>
              <a:t>Pr</a:t>
            </a:r>
            <a:r>
              <a:rPr sz="1100" b="1" spc="20" dirty="0">
                <a:solidFill>
                  <a:srgbClr val="3281B1"/>
                </a:solidFill>
                <a:latin typeface="Lato"/>
                <a:cs typeface="Lato"/>
              </a:rPr>
              <a:t>e</a:t>
            </a:r>
            <a:r>
              <a:rPr sz="1100" b="1" spc="25" dirty="0">
                <a:solidFill>
                  <a:srgbClr val="3281B1"/>
                </a:solidFill>
                <a:latin typeface="Lato"/>
                <a:cs typeface="Lato"/>
              </a:rPr>
              <a:t>miu</a:t>
            </a:r>
            <a:r>
              <a:rPr sz="1100" b="1" dirty="0">
                <a:solidFill>
                  <a:srgbClr val="3281B1"/>
                </a:solidFill>
                <a:latin typeface="Lato"/>
                <a:cs typeface="Lato"/>
              </a:rPr>
              <a:t>m</a:t>
            </a:r>
            <a:endParaRPr sz="1100">
              <a:latin typeface="Lato"/>
              <a:cs typeface="La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85100" y="16637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4066" y="1919817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4066" y="2281184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4066" y="265275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4066" y="3204005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4066" y="3552321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4066" y="4155073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89700" y="16637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85100" y="20574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89700" y="2057400"/>
            <a:ext cx="1397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85100" y="2425700"/>
            <a:ext cx="127000" cy="10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15100" y="2413000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85100" y="2857500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9700" y="2857500"/>
            <a:ext cx="1397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4066" y="4649900"/>
            <a:ext cx="8188325" cy="0"/>
          </a:xfrm>
          <a:custGeom>
            <a:avLst/>
            <a:gdLst/>
            <a:ahLst/>
            <a:cxnLst/>
            <a:rect l="l" t="t" r="r" b="b"/>
            <a:pathLst>
              <a:path w="8188325">
                <a:moveTo>
                  <a:pt x="0" y="0"/>
                </a:moveTo>
                <a:lnTo>
                  <a:pt x="8188290" y="0"/>
                </a:lnTo>
              </a:path>
            </a:pathLst>
          </a:custGeom>
          <a:ln w="6350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85100" y="3311525"/>
            <a:ext cx="127000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2992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algn="ctr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latin typeface="Lato"/>
                <a:cs typeface="Lato"/>
              </a:rPr>
              <a:t>20€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68300" y="5936234"/>
            <a:ext cx="4359910" cy="29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800" b="1" spc="-25" dirty="0">
                <a:solidFill>
                  <a:srgbClr val="A7A7A7"/>
                </a:solidFill>
                <a:latin typeface="Lato Heavy"/>
                <a:cs typeface="Lato Heavy"/>
              </a:rPr>
              <a:t>M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ediada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t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en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b="1" spc="-10" dirty="0">
                <a:solidFill>
                  <a:srgbClr val="A7A7A7"/>
                </a:solidFill>
                <a:latin typeface="Lato Heavy"/>
                <a:cs typeface="Lato Heavy"/>
              </a:rPr>
              <a:t>O</a:t>
            </a:r>
            <a:r>
              <a:rPr sz="800" b="1" dirty="0">
                <a:solidFill>
                  <a:srgbClr val="A7A7A7"/>
                </a:solidFill>
                <a:latin typeface="Lato Heavy"/>
                <a:cs typeface="Lato Heavy"/>
              </a:rPr>
              <a:t>nline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lang="de-DE" sz="800" b="1" dirty="0">
                <a:solidFill>
                  <a:srgbClr val="A7A7A7"/>
                </a:solidFill>
                <a:latin typeface="Lato Heavy"/>
                <a:cs typeface="Lato Heavy"/>
              </a:rPr>
              <a:t>2024</a:t>
            </a:r>
            <a:r>
              <a:rPr sz="800" b="1" spc="-5" dirty="0">
                <a:solidFill>
                  <a:srgbClr val="A7A7A7"/>
                </a:solidFill>
                <a:latin typeface="Lato Heavy"/>
                <a:cs typeface="Lato Heavy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5" dirty="0">
                <a:solidFill>
                  <a:srgbClr val="A7A7A7"/>
                </a:solidFill>
                <a:latin typeface="Lato"/>
                <a:cs typeface="Lato"/>
              </a:rPr>
              <a:t>—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Online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5" dirty="0">
                <a:solidFill>
                  <a:srgbClr val="A7A7A7"/>
                </a:solidFill>
                <a:latin typeface="Lato"/>
                <a:cs typeface="Lato"/>
              </a:rPr>
              <a:t>P</a:t>
            </a:r>
            <a:r>
              <a:rPr sz="800" spc="5" dirty="0">
                <a:solidFill>
                  <a:srgbClr val="A7A7A7"/>
                </a:solidFill>
                <a:latin typeface="Lato"/>
                <a:cs typeface="Lato"/>
              </a:rPr>
              <a:t>ortal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rund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A7A7A7"/>
                </a:solidFill>
                <a:latin typeface="Lato"/>
                <a:cs typeface="Lato"/>
              </a:rPr>
              <a:t>um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den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Brieftaubensport pete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r</a:t>
            </a:r>
            <a:r>
              <a:rPr sz="800" spc="-5" dirty="0">
                <a:solidFill>
                  <a:srgbClr val="A7A7A7"/>
                </a:solidFill>
                <a:latin typeface="Lato"/>
                <a:cs typeface="Lato"/>
              </a:rPr>
              <a:t>.</a:t>
            </a:r>
            <a:r>
              <a:rPr sz="800" spc="-35" dirty="0">
                <a:solidFill>
                  <a:srgbClr val="A7A7A7"/>
                </a:solidFill>
                <a:latin typeface="Lato"/>
                <a:cs typeface="Lato"/>
              </a:rPr>
              <a:t>k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ocks@brieftauben-markt.de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225" dirty="0">
                <a:solidFill>
                  <a:srgbClr val="A7A7A7"/>
                </a:solidFill>
                <a:latin typeface="Century Gothic"/>
                <a:cs typeface="Century Gothic"/>
              </a:rPr>
              <a:t>│</a:t>
            </a:r>
            <a:r>
              <a:rPr sz="800" spc="-70" dirty="0">
                <a:solidFill>
                  <a:srgbClr val="A7A7A7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+49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spc="10" dirty="0">
                <a:solidFill>
                  <a:srgbClr val="A7A7A7"/>
                </a:solidFill>
                <a:latin typeface="Lato"/>
                <a:cs typeface="Lato"/>
              </a:rPr>
              <a:t>(0)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178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453</a:t>
            </a:r>
            <a:r>
              <a:rPr sz="800" spc="-55" dirty="0">
                <a:solidFill>
                  <a:srgbClr val="A7A7A7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A7A7A7"/>
                </a:solidFill>
                <a:latin typeface="Lato"/>
                <a:cs typeface="Lato"/>
              </a:rPr>
              <a:t>7775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94600" y="4816602"/>
            <a:ext cx="5086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latin typeface="Lato"/>
                <a:cs typeface="Lato"/>
              </a:rPr>
              <a:t>40€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994400" y="3705542"/>
            <a:ext cx="12446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59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einmalig </a:t>
            </a:r>
            <a:r>
              <a:rPr sz="1000" b="1" dirty="0">
                <a:latin typeface="Lato Heavy"/>
                <a:cs typeface="Lato Heavy"/>
              </a:rPr>
              <a:t>bei </a:t>
            </a:r>
            <a:r>
              <a:rPr sz="1000" b="1" spc="-10" dirty="0">
                <a:latin typeface="Lato Heavy"/>
                <a:cs typeface="Lato Heavy"/>
              </a:rPr>
              <a:t>Ausst</a:t>
            </a:r>
            <a:r>
              <a:rPr sz="1000" b="1" spc="-5" dirty="0">
                <a:latin typeface="Lato Heavy"/>
                <a:cs typeface="Lato Heavy"/>
              </a:rPr>
              <a:t>ellungsbeg</a:t>
            </a:r>
            <a:r>
              <a:rPr sz="1000" b="1" dirty="0">
                <a:latin typeface="Lato Heavy"/>
                <a:cs typeface="Lato Heavy"/>
              </a:rPr>
              <a:t>inn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11900" y="4340543"/>
            <a:ext cx="5461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Lato Heavy"/>
                <a:cs typeface="Lato Heavy"/>
              </a:rPr>
              <a:t>einmalig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31100" y="3781742"/>
            <a:ext cx="7747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531100" y="4340543"/>
            <a:ext cx="6985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Lato Heavy"/>
                <a:cs typeface="Lato Heavy"/>
              </a:rPr>
              <a:t>permanen</a:t>
            </a:r>
            <a:r>
              <a:rPr sz="1000" b="1" spc="-5" dirty="0">
                <a:latin typeface="Lato Heavy"/>
                <a:cs typeface="Lato Heavy"/>
              </a:rPr>
              <a:t>t</a:t>
            </a:r>
            <a:endParaRPr sz="1000" dirty="0">
              <a:latin typeface="Lato Heavy"/>
              <a:cs typeface="Lato Heavy"/>
            </a:endParaRPr>
          </a:p>
        </p:txBody>
      </p:sp>
      <p:sp>
        <p:nvSpPr>
          <p:cNvPr id="35" name="object 20"/>
          <p:cNvSpPr/>
          <p:nvPr/>
        </p:nvSpPr>
        <p:spPr>
          <a:xfrm>
            <a:off x="6515100" y="3311525"/>
            <a:ext cx="10160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9EE49DE-912A-AAD8-CFA2-E7400014B07E}"/>
              </a:ext>
            </a:extLst>
          </p:cNvPr>
          <p:cNvSpPr/>
          <p:nvPr/>
        </p:nvSpPr>
        <p:spPr>
          <a:xfrm>
            <a:off x="6515100" y="5822950"/>
            <a:ext cx="571500" cy="3945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858</Words>
  <Application>Microsoft Office PowerPoint</Application>
  <PresentationFormat>Benutzerdefiniert</PresentationFormat>
  <Paragraphs>168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Century Gothic</vt:lpstr>
      <vt:lpstr>Lato</vt:lpstr>
      <vt:lpstr>Lato Heavy</vt:lpstr>
      <vt:lpstr>Lato Medium</vt:lpstr>
      <vt:lpstr>Times New Roman</vt:lpstr>
      <vt:lpstr>Office Theme</vt:lpstr>
      <vt:lpstr>PowerPoint-Präsentation</vt:lpstr>
      <vt:lpstr>Charakteristik des Portals</vt:lpstr>
      <vt:lpstr>Brieftauben-Portal auf einen Blick</vt:lpstr>
      <vt:lpstr>Brieftauben-Portal auf einen Blick</vt:lpstr>
      <vt:lpstr>Aussteller-Pakete für Firmen</vt:lpstr>
      <vt:lpstr>Werbe-Pakete für Firmen</vt:lpstr>
      <vt:lpstr>Aussteller-Pakete für Züchter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Elke Klinger</dc:creator>
  <cp:lastModifiedBy>Elke Klinger</cp:lastModifiedBy>
  <cp:revision>6</cp:revision>
  <dcterms:created xsi:type="dcterms:W3CDTF">2017-11-30T10:46:16Z</dcterms:created>
  <dcterms:modified xsi:type="dcterms:W3CDTF">2024-02-29T17:54:14Z</dcterms:modified>
</cp:coreProperties>
</file>