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464300"/>
  <p:notesSz cx="9144000" cy="6464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23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23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E9E29-9AE0-401A-8184-39C336DA1267}" type="datetimeFigureOut">
              <a:rPr lang="de-DE" smtClean="0"/>
              <a:pPr/>
              <a:t>29.02.2024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484188"/>
            <a:ext cx="3429000" cy="242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070225"/>
            <a:ext cx="7315200" cy="2909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140450"/>
            <a:ext cx="3962400" cy="322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80013" y="6140450"/>
            <a:ext cx="3962400" cy="322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2BDFA-60E9-4507-B3A5-16E57966D7F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003933"/>
            <a:ext cx="7772400" cy="13575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620008"/>
            <a:ext cx="6400799" cy="1616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7A7A7"/>
                </a:solidFill>
                <a:latin typeface="Lato"/>
                <a:cs typeface="Lato"/>
              </a:defRPr>
            </a:lvl1pPr>
          </a:lstStyle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2018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 pete</a:t>
            </a:r>
            <a:r>
              <a:rPr spc="-55" dirty="0"/>
              <a:t>r</a:t>
            </a:r>
            <a:r>
              <a:rPr spc="-5" dirty="0"/>
              <a:t>.</a:t>
            </a:r>
            <a:r>
              <a:rPr spc="-35" dirty="0"/>
              <a:t>k</a:t>
            </a:r>
            <a:r>
              <a:rPr dirty="0"/>
              <a:t>ocks@brieftauben-markt.de</a:t>
            </a:r>
            <a:r>
              <a:rPr spc="-55" dirty="0"/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285E8D"/>
                </a:solidFill>
                <a:latin typeface="Lato Heavy"/>
                <a:cs typeface="Lato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7A7A7"/>
                </a:solidFill>
                <a:latin typeface="Lato"/>
                <a:cs typeface="Lato"/>
              </a:defRPr>
            </a:lvl1pPr>
          </a:lstStyle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2018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 pete</a:t>
            </a:r>
            <a:r>
              <a:rPr spc="-55" dirty="0"/>
              <a:t>r</a:t>
            </a:r>
            <a:r>
              <a:rPr spc="-5" dirty="0"/>
              <a:t>.</a:t>
            </a:r>
            <a:r>
              <a:rPr spc="-35" dirty="0"/>
              <a:t>k</a:t>
            </a:r>
            <a:r>
              <a:rPr dirty="0"/>
              <a:t>ocks@brieftauben-markt.de</a:t>
            </a:r>
            <a:r>
              <a:rPr spc="-55" dirty="0"/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285E8D"/>
                </a:solidFill>
                <a:latin typeface="Lato Heavy"/>
                <a:cs typeface="Lato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486789"/>
            <a:ext cx="3977640" cy="42664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486789"/>
            <a:ext cx="3977640" cy="42664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7A7A7"/>
                </a:solidFill>
                <a:latin typeface="Lato"/>
                <a:cs typeface="Lato"/>
              </a:defRPr>
            </a:lvl1pPr>
          </a:lstStyle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2018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 pete</a:t>
            </a:r>
            <a:r>
              <a:rPr spc="-55" dirty="0"/>
              <a:t>r</a:t>
            </a:r>
            <a:r>
              <a:rPr spc="-5" dirty="0"/>
              <a:t>.</a:t>
            </a:r>
            <a:r>
              <a:rPr spc="-35" dirty="0"/>
              <a:t>k</a:t>
            </a:r>
            <a:r>
              <a:rPr dirty="0"/>
              <a:t>ocks@brieftauben-markt.de</a:t>
            </a:r>
            <a:r>
              <a:rPr spc="-55" dirty="0"/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285E8D"/>
                </a:solidFill>
                <a:latin typeface="Lato Heavy"/>
                <a:cs typeface="Lato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7A7A7"/>
                </a:solidFill>
                <a:latin typeface="Lato"/>
                <a:cs typeface="Lato"/>
              </a:defRPr>
            </a:lvl1pPr>
          </a:lstStyle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2018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 pete</a:t>
            </a:r>
            <a:r>
              <a:rPr spc="-55" dirty="0"/>
              <a:t>r</a:t>
            </a:r>
            <a:r>
              <a:rPr spc="-5" dirty="0"/>
              <a:t>.</a:t>
            </a:r>
            <a:r>
              <a:rPr spc="-35" dirty="0"/>
              <a:t>k</a:t>
            </a:r>
            <a:r>
              <a:rPr dirty="0"/>
              <a:t>ocks@brieftauben-markt.de</a:t>
            </a:r>
            <a:r>
              <a:rPr spc="-55" dirty="0"/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7A7A7"/>
                </a:solidFill>
                <a:latin typeface="Lato"/>
                <a:cs typeface="Lato"/>
              </a:defRPr>
            </a:lvl1pPr>
          </a:lstStyle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2018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 pete</a:t>
            </a:r>
            <a:r>
              <a:rPr spc="-55" dirty="0"/>
              <a:t>r</a:t>
            </a:r>
            <a:r>
              <a:rPr spc="-5" dirty="0"/>
              <a:t>.</a:t>
            </a:r>
            <a:r>
              <a:rPr spc="-35" dirty="0"/>
              <a:t>k</a:t>
            </a:r>
            <a:r>
              <a:rPr dirty="0"/>
              <a:t>ocks@brieftauben-markt.de</a:t>
            </a:r>
            <a:r>
              <a:rPr spc="-55" dirty="0"/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364674" y="5856278"/>
            <a:ext cx="0" cy="456565"/>
          </a:xfrm>
          <a:custGeom>
            <a:avLst/>
            <a:gdLst/>
            <a:ahLst/>
            <a:cxnLst/>
            <a:rect l="l" t="t" r="r" b="b"/>
            <a:pathLst>
              <a:path h="456564">
                <a:moveTo>
                  <a:pt x="0" y="456313"/>
                </a:moveTo>
                <a:lnTo>
                  <a:pt x="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518400" y="5944867"/>
            <a:ext cx="1225226" cy="27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849668" y="5892892"/>
            <a:ext cx="304475" cy="25527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000" y="565784"/>
            <a:ext cx="8382000" cy="27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85E8D"/>
                </a:solidFill>
                <a:latin typeface="Lato Heavy"/>
                <a:cs typeface="Lato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7716" y="982388"/>
            <a:ext cx="8428567" cy="4499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15145" y="5870369"/>
            <a:ext cx="182245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8300" y="5936234"/>
            <a:ext cx="4873625" cy="28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A7A7A7"/>
                </a:solidFill>
                <a:latin typeface="Lato"/>
                <a:cs typeface="Lato"/>
              </a:defRPr>
            </a:lvl1pPr>
          </a:lstStyle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2018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 pete</a:t>
            </a:r>
            <a:r>
              <a:rPr spc="-55" dirty="0"/>
              <a:t>r</a:t>
            </a:r>
            <a:r>
              <a:rPr spc="-5" dirty="0"/>
              <a:t>.</a:t>
            </a:r>
            <a:r>
              <a:rPr spc="-35" dirty="0"/>
              <a:t>k</a:t>
            </a:r>
            <a:r>
              <a:rPr dirty="0"/>
              <a:t>ocks@brieftauben-markt.de</a:t>
            </a:r>
            <a:r>
              <a:rPr spc="-55" dirty="0"/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011799"/>
            <a:ext cx="2103120" cy="323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eter.kocks@brieftauben-markt.de" TargetMode="Externa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peter.kocks@brieftauben-markt.de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peter.kocks@brieftauben-markt.de" TargetMode="Externa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peter.kocks@brieftauben-markt.de" TargetMode="Externa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eter.kocks@brieftauben-markt.de" TargetMode="Externa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peter.kocks@brieftauben-markt.de" TargetMode="Externa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879219"/>
            <a:ext cx="4957445" cy="1388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75" dirty="0">
                <a:latin typeface="Lato Heavy"/>
                <a:cs typeface="Lato Heavy"/>
              </a:rPr>
              <a:t>M</a:t>
            </a:r>
            <a:r>
              <a:rPr sz="2800" b="1" dirty="0">
                <a:latin typeface="Lato Heavy"/>
                <a:cs typeface="Lato Heavy"/>
              </a:rPr>
              <a:t>edia</a:t>
            </a:r>
            <a:r>
              <a:rPr sz="2800" b="1" spc="-5" dirty="0">
                <a:latin typeface="Lato Heavy"/>
                <a:cs typeface="Lato Heavy"/>
              </a:rPr>
              <a:t> </a:t>
            </a:r>
            <a:r>
              <a:rPr sz="2800" b="1" dirty="0">
                <a:latin typeface="Lato Heavy"/>
                <a:cs typeface="Lato Heavy"/>
              </a:rPr>
              <a:t>i</a:t>
            </a:r>
            <a:r>
              <a:rPr sz="2800" b="1" spc="-30" dirty="0">
                <a:latin typeface="Lato Heavy"/>
                <a:cs typeface="Lato Heavy"/>
              </a:rPr>
              <a:t>n</a:t>
            </a:r>
            <a:r>
              <a:rPr sz="2800" b="1" spc="-35" dirty="0">
                <a:latin typeface="Lato Heavy"/>
                <a:cs typeface="Lato Heavy"/>
              </a:rPr>
              <a:t>f</a:t>
            </a:r>
            <a:r>
              <a:rPr sz="2800" b="1" spc="-15" dirty="0">
                <a:latin typeface="Lato Heavy"/>
                <a:cs typeface="Lato Heavy"/>
              </a:rPr>
              <a:t>ormatio</a:t>
            </a:r>
            <a:r>
              <a:rPr sz="2800" b="1" dirty="0">
                <a:latin typeface="Lato Heavy"/>
                <a:cs typeface="Lato Heavy"/>
              </a:rPr>
              <a:t>n</a:t>
            </a:r>
            <a:r>
              <a:rPr sz="2800" b="1" spc="-5" dirty="0">
                <a:latin typeface="Lato Heavy"/>
                <a:cs typeface="Lato Heavy"/>
              </a:rPr>
              <a:t> </a:t>
            </a:r>
            <a:r>
              <a:rPr sz="2800" b="1" spc="-20" dirty="0">
                <a:latin typeface="Lato Heavy"/>
                <a:cs typeface="Lato Heavy"/>
              </a:rPr>
              <a:t>o</a:t>
            </a:r>
            <a:r>
              <a:rPr sz="2800" b="1" dirty="0">
                <a:latin typeface="Lato Heavy"/>
                <a:cs typeface="Lato Heavy"/>
              </a:rPr>
              <a:t>nline</a:t>
            </a:r>
            <a:r>
              <a:rPr sz="2800" b="1" spc="-5" dirty="0">
                <a:latin typeface="Lato Heavy"/>
                <a:cs typeface="Lato Heavy"/>
              </a:rPr>
              <a:t> </a:t>
            </a:r>
            <a:r>
              <a:rPr lang="de-DE" sz="2800" b="1" dirty="0">
                <a:solidFill>
                  <a:srgbClr val="285E8D"/>
                </a:solidFill>
                <a:latin typeface="Lato Heavy"/>
                <a:cs typeface="Lato Heavy"/>
              </a:rPr>
              <a:t>2024</a:t>
            </a:r>
            <a:endParaRPr sz="2800" dirty="0">
              <a:latin typeface="Lato Heavy"/>
              <a:cs typeface="Lato Heavy"/>
            </a:endParaRPr>
          </a:p>
          <a:p>
            <a:pPr marL="12700" marR="1753235">
              <a:lnSpc>
                <a:spcPct val="125000"/>
              </a:lnSpc>
              <a:spcBef>
                <a:spcPts val="680"/>
              </a:spcBef>
            </a:pPr>
            <a:r>
              <a:rPr sz="1200" dirty="0">
                <a:latin typeface="Lato"/>
                <a:cs typeface="Lato"/>
              </a:rPr>
              <a:t>Pigeon-mar</a:t>
            </a:r>
            <a:r>
              <a:rPr sz="1200" spc="-40" dirty="0">
                <a:latin typeface="Lato"/>
                <a:cs typeface="Lato"/>
              </a:rPr>
              <a:t>k</a:t>
            </a:r>
            <a:r>
              <a:rPr sz="1200" spc="-10" dirty="0">
                <a:latin typeface="Lato"/>
                <a:cs typeface="Lato"/>
              </a:rPr>
              <a:t>etplace.com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spc="25" dirty="0">
                <a:latin typeface="Lato"/>
                <a:cs typeface="Lato"/>
              </a:rPr>
              <a:t>—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dirty="0">
                <a:latin typeface="Lato"/>
                <a:cs typeface="Lato"/>
              </a:rPr>
              <a:t>online-portal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spc="5" dirty="0">
                <a:latin typeface="Lato"/>
                <a:cs typeface="Lato"/>
              </a:rPr>
              <a:t>for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dirty="0">
                <a:latin typeface="Lato"/>
                <a:cs typeface="Lato"/>
              </a:rPr>
              <a:t>the </a:t>
            </a:r>
            <a:r>
              <a:rPr sz="1200" spc="10" dirty="0">
                <a:latin typeface="Lato"/>
                <a:cs typeface="Lato"/>
              </a:rPr>
              <a:t>international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spc="-10" dirty="0">
                <a:latin typeface="Lato"/>
                <a:cs typeface="Lato"/>
              </a:rPr>
              <a:t>pigeon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spc="5" dirty="0">
                <a:latin typeface="Lato"/>
                <a:cs typeface="Lato"/>
              </a:rPr>
              <a:t>sport</a:t>
            </a:r>
            <a:endParaRPr sz="1200" dirty="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86500" y="3383534"/>
            <a:ext cx="1885314" cy="110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P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ortal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manager</a:t>
            </a:r>
            <a:endParaRPr sz="8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00" b="1" spc="-15" dirty="0">
                <a:latin typeface="Lato"/>
                <a:cs typeface="Lato"/>
              </a:rPr>
              <a:t>P</a:t>
            </a:r>
            <a:r>
              <a:rPr sz="800" b="1" dirty="0">
                <a:latin typeface="Lato"/>
                <a:cs typeface="Lato"/>
              </a:rPr>
              <a:t>ete</a:t>
            </a:r>
            <a:r>
              <a:rPr sz="800" b="1" spc="25" dirty="0">
                <a:latin typeface="Lato"/>
                <a:cs typeface="Lato"/>
              </a:rPr>
              <a:t>r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-15" dirty="0">
                <a:latin typeface="Lato"/>
                <a:cs typeface="Lato"/>
              </a:rPr>
              <a:t>K</a:t>
            </a:r>
            <a:r>
              <a:rPr sz="800" b="1" spc="-10" dirty="0">
                <a:latin typeface="Lato"/>
                <a:cs typeface="Lato"/>
              </a:rPr>
              <a:t>o</a:t>
            </a:r>
            <a:r>
              <a:rPr sz="800" b="1" dirty="0">
                <a:latin typeface="Lato"/>
                <a:cs typeface="Lato"/>
              </a:rPr>
              <a:t>ck</a:t>
            </a:r>
            <a:r>
              <a:rPr sz="800" b="1" spc="-5" dirty="0">
                <a:latin typeface="Lato"/>
                <a:cs typeface="Lato"/>
              </a:rPr>
              <a:t>s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5" dirty="0">
                <a:latin typeface="Lato"/>
                <a:cs typeface="Lato"/>
              </a:rPr>
              <a:t>Hugo-Rasch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spc="10" dirty="0">
                <a:latin typeface="Lato"/>
                <a:cs typeface="Lato"/>
              </a:rPr>
              <a:t>St</a:t>
            </a:r>
            <a:r>
              <a:rPr sz="800" spc="-50" dirty="0">
                <a:latin typeface="Lato"/>
                <a:cs typeface="Lato"/>
              </a:rPr>
              <a:t>r</a:t>
            </a:r>
            <a:r>
              <a:rPr sz="800" spc="-25" dirty="0">
                <a:latin typeface="Lato"/>
                <a:cs typeface="Lato"/>
              </a:rPr>
              <a:t>.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97</a:t>
            </a:r>
          </a:p>
          <a:p>
            <a:pPr marL="12700" marR="999490">
              <a:lnSpc>
                <a:spcPct val="125000"/>
              </a:lnSpc>
            </a:pPr>
            <a:r>
              <a:rPr sz="800" dirty="0">
                <a:latin typeface="Lato"/>
                <a:cs typeface="Lato"/>
              </a:rPr>
              <a:t>46047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Oberhausen Germa</a:t>
            </a:r>
            <a:r>
              <a:rPr sz="800" spc="-15" dirty="0">
                <a:latin typeface="Lato"/>
                <a:cs typeface="Lato"/>
              </a:rPr>
              <a:t>n</a:t>
            </a:r>
            <a:r>
              <a:rPr sz="800" spc="-5" dirty="0">
                <a:latin typeface="Lato"/>
                <a:cs typeface="Lato"/>
              </a:rPr>
              <a:t>y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30" dirty="0">
                <a:latin typeface="Lato"/>
                <a:cs typeface="Lato"/>
              </a:rPr>
              <a:t>F</a:t>
            </a:r>
            <a:r>
              <a:rPr sz="800" spc="-10" dirty="0">
                <a:latin typeface="Lato"/>
                <a:cs typeface="Lato"/>
              </a:rPr>
              <a:t>on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+49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spc="10" dirty="0">
                <a:latin typeface="Lato"/>
                <a:cs typeface="Lato"/>
              </a:rPr>
              <a:t>(0)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178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453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7775</a:t>
            </a: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10" dirty="0">
                <a:latin typeface="Lato"/>
                <a:cs typeface="Lato"/>
              </a:rPr>
              <a:t>E-M</a:t>
            </a:r>
            <a:r>
              <a:rPr sz="800" spc="10" dirty="0">
                <a:latin typeface="Lato"/>
                <a:cs typeface="Lato"/>
              </a:rPr>
              <a:t>ail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pete</a:t>
            </a:r>
            <a:r>
              <a:rPr sz="800" spc="-55" dirty="0">
                <a:latin typeface="Lato"/>
                <a:cs typeface="Lato"/>
              </a:rPr>
              <a:t>r</a:t>
            </a:r>
            <a:r>
              <a:rPr sz="800" spc="-5" dirty="0">
                <a:latin typeface="Lato"/>
                <a:cs typeface="Lato"/>
              </a:rPr>
              <a:t>.</a:t>
            </a:r>
            <a:r>
              <a:rPr sz="800" spc="-35" dirty="0">
                <a:latin typeface="Lato"/>
                <a:cs typeface="Lato"/>
              </a:rPr>
              <a:t>k</a:t>
            </a:r>
            <a:r>
              <a:rPr sz="800" dirty="0">
                <a:latin typeface="Lato"/>
                <a:cs typeface="Lato"/>
              </a:rPr>
              <a:t>ocks@brieftauben-markt.de</a:t>
            </a:r>
          </a:p>
        </p:txBody>
      </p:sp>
      <p:sp>
        <p:nvSpPr>
          <p:cNvPr id="5" name="object 5"/>
          <p:cNvSpPr/>
          <p:nvPr/>
        </p:nvSpPr>
        <p:spPr>
          <a:xfrm>
            <a:off x="6305703" y="382554"/>
            <a:ext cx="0" cy="702310"/>
          </a:xfrm>
          <a:custGeom>
            <a:avLst/>
            <a:gdLst/>
            <a:ahLst/>
            <a:cxnLst/>
            <a:rect l="l" t="t" r="r" b="b"/>
            <a:pathLst>
              <a:path h="702310">
                <a:moveTo>
                  <a:pt x="0" y="702229"/>
                </a:moveTo>
                <a:lnTo>
                  <a:pt x="1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21487" y="614861"/>
            <a:ext cx="1288451" cy="272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40500" y="520826"/>
            <a:ext cx="488022" cy="4188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3D24DA8-BCFA-550F-AAC9-DE6BEF18CAA9}"/>
              </a:ext>
            </a:extLst>
          </p:cNvPr>
          <p:cNvSpPr/>
          <p:nvPr/>
        </p:nvSpPr>
        <p:spPr>
          <a:xfrm>
            <a:off x="6540500" y="5670550"/>
            <a:ext cx="7747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object 3"/>
          <p:cNvSpPr txBox="1"/>
          <p:nvPr/>
        </p:nvSpPr>
        <p:spPr>
          <a:xfrm>
            <a:off x="6286500" y="4592139"/>
            <a:ext cx="1771014" cy="1257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90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echnology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and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support</a:t>
            </a:r>
            <a:endParaRPr sz="8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>
                <a:latin typeface="Lato"/>
                <a:cs typeface="Lato"/>
              </a:rPr>
              <a:t>F</a:t>
            </a:r>
            <a:r>
              <a:rPr sz="800" b="1" dirty="0">
                <a:latin typeface="Lato"/>
                <a:cs typeface="Lato"/>
              </a:rPr>
              <a:t>RIE</a:t>
            </a:r>
            <a:r>
              <a:rPr sz="800" b="1" spc="-15" dirty="0">
                <a:latin typeface="Lato"/>
                <a:cs typeface="Lato"/>
              </a:rPr>
              <a:t>S</a:t>
            </a:r>
            <a:r>
              <a:rPr sz="800" b="1" spc="-5" dirty="0">
                <a:latin typeface="Lato"/>
                <a:cs typeface="Lato"/>
              </a:rPr>
              <a:t>E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-15" dirty="0">
                <a:latin typeface="Lato"/>
                <a:cs typeface="Lato"/>
              </a:rPr>
              <a:t>MED</a:t>
            </a:r>
            <a:r>
              <a:rPr sz="800" b="1" spc="10" dirty="0">
                <a:latin typeface="Lato"/>
                <a:cs typeface="Lato"/>
              </a:rPr>
              <a:t>IA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-5" dirty="0">
                <a:latin typeface="Lato"/>
                <a:cs typeface="Lato"/>
              </a:rPr>
              <a:t>GmbH,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5" dirty="0">
                <a:latin typeface="Lato"/>
                <a:cs typeface="Lato"/>
              </a:rPr>
              <a:t>C</a:t>
            </a:r>
            <a:r>
              <a:rPr sz="800" b="1" dirty="0">
                <a:latin typeface="Lato"/>
                <a:cs typeface="Lato"/>
              </a:rPr>
              <a:t>ente</a:t>
            </a:r>
            <a:r>
              <a:rPr sz="800" b="1" spc="25" dirty="0">
                <a:latin typeface="Lato"/>
                <a:cs typeface="Lato"/>
              </a:rPr>
              <a:t>r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5" dirty="0">
                <a:latin typeface="Lato"/>
                <a:cs typeface="Lato"/>
              </a:rPr>
              <a:t>C</a:t>
            </a:r>
            <a:r>
              <a:rPr sz="800" b="1" spc="-10" dirty="0">
                <a:latin typeface="Lato"/>
                <a:cs typeface="Lato"/>
              </a:rPr>
              <a:t>o</a:t>
            </a:r>
            <a:r>
              <a:rPr sz="800" b="1" dirty="0">
                <a:latin typeface="Lato"/>
                <a:cs typeface="Lato"/>
              </a:rPr>
              <a:t>lo</a:t>
            </a:r>
            <a:r>
              <a:rPr sz="800" b="1" spc="-10" dirty="0">
                <a:latin typeface="Lato"/>
                <a:cs typeface="Lato"/>
              </a:rPr>
              <a:t>g</a:t>
            </a:r>
            <a:r>
              <a:rPr sz="800" b="1" dirty="0">
                <a:latin typeface="Lato"/>
                <a:cs typeface="Lato"/>
              </a:rPr>
              <a:t>ne</a:t>
            </a:r>
            <a:endParaRPr sz="800" dirty="0">
              <a:latin typeface="Lato"/>
              <a:cs typeface="Lato"/>
            </a:endParaRPr>
          </a:p>
          <a:p>
            <a:pPr marL="12700" marR="1065530">
              <a:lnSpc>
                <a:spcPct val="125000"/>
              </a:lnSpc>
            </a:pPr>
            <a:r>
              <a:rPr sz="800" spc="5" dirty="0">
                <a:latin typeface="Lato"/>
                <a:cs typeface="Lato"/>
              </a:rPr>
              <a:t>El</a:t>
            </a:r>
            <a:r>
              <a:rPr sz="800" spc="-20" dirty="0">
                <a:latin typeface="Lato"/>
                <a:cs typeface="Lato"/>
              </a:rPr>
              <a:t>k</a:t>
            </a:r>
            <a:r>
              <a:rPr sz="800" spc="-5" dirty="0">
                <a:latin typeface="Lato"/>
                <a:cs typeface="Lato"/>
              </a:rPr>
              <a:t>e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spc="5" dirty="0">
                <a:latin typeface="Lato"/>
                <a:cs typeface="Lato"/>
              </a:rPr>
              <a:t>Klinger</a:t>
            </a:r>
            <a:r>
              <a:rPr sz="800" dirty="0">
                <a:latin typeface="Lato"/>
                <a:cs typeface="Lato"/>
              </a:rPr>
              <a:t> </a:t>
            </a:r>
            <a:r>
              <a:rPr sz="800" spc="-25" dirty="0">
                <a:latin typeface="Lato"/>
                <a:cs typeface="Lato"/>
              </a:rPr>
              <a:t>F</a:t>
            </a:r>
            <a:r>
              <a:rPr sz="800" dirty="0">
                <a:latin typeface="Lato"/>
                <a:cs typeface="Lato"/>
              </a:rPr>
              <a:t>riesenplatz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17</a:t>
            </a:r>
          </a:p>
          <a:p>
            <a:pPr marL="12700" marR="1065530">
              <a:lnSpc>
                <a:spcPct val="125000"/>
              </a:lnSpc>
            </a:pPr>
            <a:r>
              <a:rPr sz="800" dirty="0">
                <a:latin typeface="Lato"/>
                <a:cs typeface="Lato"/>
              </a:rPr>
              <a:t>50672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Cologne Germa</a:t>
            </a:r>
            <a:r>
              <a:rPr sz="800" spc="-15" dirty="0">
                <a:latin typeface="Lato"/>
                <a:cs typeface="Lato"/>
              </a:rPr>
              <a:t>n</a:t>
            </a:r>
            <a:r>
              <a:rPr sz="800" spc="-5" dirty="0">
                <a:latin typeface="Lato"/>
                <a:cs typeface="Lato"/>
              </a:rPr>
              <a:t>y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30" dirty="0">
                <a:latin typeface="Lato"/>
                <a:cs typeface="Lato"/>
              </a:rPr>
              <a:t>F</a:t>
            </a:r>
            <a:r>
              <a:rPr sz="800" spc="-10" dirty="0">
                <a:latin typeface="Lato"/>
                <a:cs typeface="Lato"/>
              </a:rPr>
              <a:t>on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+49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spc="10" dirty="0">
                <a:latin typeface="Lato"/>
                <a:cs typeface="Lato"/>
              </a:rPr>
              <a:t>(0)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221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93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53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19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0</a:t>
            </a: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10" dirty="0">
                <a:latin typeface="Lato"/>
                <a:cs typeface="Lato"/>
              </a:rPr>
              <a:t>E-M</a:t>
            </a:r>
            <a:r>
              <a:rPr sz="800" spc="10" dirty="0">
                <a:latin typeface="Lato"/>
                <a:cs typeface="Lato"/>
              </a:rPr>
              <a:t>ail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ek@friesemedia.de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48200" y="1248942"/>
            <a:ext cx="3619500" cy="39664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94901" y="1470709"/>
            <a:ext cx="3105785" cy="1871345"/>
          </a:xfrm>
          <a:custGeom>
            <a:avLst/>
            <a:gdLst/>
            <a:ahLst/>
            <a:cxnLst/>
            <a:rect l="l" t="t" r="r" b="b"/>
            <a:pathLst>
              <a:path w="3105784" h="1871345">
                <a:moveTo>
                  <a:pt x="0" y="0"/>
                </a:moveTo>
                <a:lnTo>
                  <a:pt x="3105688" y="0"/>
                </a:lnTo>
                <a:lnTo>
                  <a:pt x="3105688" y="1870861"/>
                </a:lnTo>
                <a:lnTo>
                  <a:pt x="0" y="1870861"/>
                </a:lnTo>
                <a:lnTo>
                  <a:pt x="0" y="0"/>
                </a:lnTo>
                <a:close/>
              </a:path>
            </a:pathLst>
          </a:custGeom>
          <a:solidFill>
            <a:srgbClr val="B4C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19700" y="1476100"/>
            <a:ext cx="2451100" cy="1863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1000" y="1530159"/>
            <a:ext cx="3602990" cy="2200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47700">
              <a:lnSpc>
                <a:spcPct val="119000"/>
              </a:lnSpc>
            </a:pPr>
            <a:r>
              <a:rPr sz="1400" b="1" spc="-10" dirty="0">
                <a:latin typeface="Lato Heavy"/>
                <a:cs typeface="Lato Heavy"/>
              </a:rPr>
              <a:t>P</a:t>
            </a:r>
            <a:r>
              <a:rPr sz="1400" b="1" spc="-20" dirty="0">
                <a:latin typeface="Lato Heavy"/>
                <a:cs typeface="Lato Heavy"/>
              </a:rPr>
              <a:t>r</a:t>
            </a:r>
            <a:r>
              <a:rPr sz="1400" b="1" spc="-10" dirty="0">
                <a:latin typeface="Lato Heavy"/>
                <a:cs typeface="Lato Heavy"/>
              </a:rPr>
              <a:t>es</a:t>
            </a:r>
            <a:r>
              <a:rPr sz="1400" b="1" dirty="0">
                <a:latin typeface="Lato Heavy"/>
                <a:cs typeface="Lato Heavy"/>
              </a:rPr>
              <a:t>e</a:t>
            </a:r>
            <a:r>
              <a:rPr sz="1400" b="1" spc="-10" dirty="0">
                <a:latin typeface="Lato Heavy"/>
                <a:cs typeface="Lato Heavy"/>
              </a:rPr>
              <a:t>nt</a:t>
            </a:r>
            <a:r>
              <a:rPr sz="1400" b="1" spc="-40" dirty="0">
                <a:latin typeface="Lato Heavy"/>
                <a:cs typeface="Lato Heavy"/>
              </a:rPr>
              <a:t> </a:t>
            </a:r>
            <a:r>
              <a:rPr sz="1400" b="1" spc="-25" dirty="0">
                <a:latin typeface="Lato Heavy"/>
                <a:cs typeface="Lato Heavy"/>
              </a:rPr>
              <a:t>y</a:t>
            </a:r>
            <a:r>
              <a:rPr sz="1400" b="1" spc="-10" dirty="0">
                <a:latin typeface="Lato Heavy"/>
                <a:cs typeface="Lato Heavy"/>
              </a:rPr>
              <a:t>ou</a:t>
            </a:r>
            <a:r>
              <a:rPr sz="1400" b="1" spc="-5" dirty="0">
                <a:latin typeface="Lato Heavy"/>
                <a:cs typeface="Lato Heavy"/>
              </a:rPr>
              <a:t>r</a:t>
            </a:r>
            <a:r>
              <a:rPr sz="1400" b="1" spc="-10" dirty="0">
                <a:latin typeface="Lato Heavy"/>
                <a:cs typeface="Lato Heavy"/>
              </a:rPr>
              <a:t>s</a:t>
            </a:r>
            <a:r>
              <a:rPr sz="1400" b="1" dirty="0">
                <a:latin typeface="Lato Heavy"/>
                <a:cs typeface="Lato Heavy"/>
              </a:rPr>
              <a:t>elf</a:t>
            </a:r>
            <a:r>
              <a:rPr sz="1400" b="1" spc="-30" dirty="0">
                <a:latin typeface="Lato Heavy"/>
                <a:cs typeface="Lato Heavy"/>
              </a:rPr>
              <a:t> </a:t>
            </a:r>
            <a:r>
              <a:rPr sz="1400" b="1" spc="-10" dirty="0">
                <a:latin typeface="Lato Heavy"/>
                <a:cs typeface="Lato Heavy"/>
              </a:rPr>
              <a:t>o</a:t>
            </a:r>
            <a:r>
              <a:rPr sz="1400" b="1" dirty="0">
                <a:latin typeface="Lato Heavy"/>
                <a:cs typeface="Lato Heavy"/>
              </a:rPr>
              <a:t>n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spc="-10" dirty="0">
                <a:latin typeface="Lato Heavy"/>
                <a:cs typeface="Lato Heavy"/>
              </a:rPr>
              <a:t>ou</a:t>
            </a:r>
            <a:r>
              <a:rPr sz="1400" b="1" dirty="0">
                <a:latin typeface="Lato Heavy"/>
                <a:cs typeface="Lato Heavy"/>
              </a:rPr>
              <a:t>r</a:t>
            </a:r>
            <a:r>
              <a:rPr sz="1400" b="1" spc="-30" dirty="0">
                <a:latin typeface="Lato Heavy"/>
                <a:cs typeface="Lato Heavy"/>
              </a:rPr>
              <a:t> </a:t>
            </a:r>
            <a:r>
              <a:rPr sz="1400" b="1" spc="-10" dirty="0">
                <a:latin typeface="Lato Heavy"/>
                <a:cs typeface="Lato Heavy"/>
              </a:rPr>
              <a:t>o</a:t>
            </a:r>
            <a:r>
              <a:rPr sz="1400" b="1" dirty="0">
                <a:latin typeface="Lato Heavy"/>
                <a:cs typeface="Lato Heavy"/>
              </a:rPr>
              <a:t>nline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spc="-10" dirty="0">
                <a:latin typeface="Lato Heavy"/>
                <a:cs typeface="Lato Heavy"/>
              </a:rPr>
              <a:t>port</a:t>
            </a:r>
            <a:r>
              <a:rPr sz="1400" b="1" dirty="0">
                <a:latin typeface="Lato Heavy"/>
                <a:cs typeface="Lato Heavy"/>
              </a:rPr>
              <a:t>al </a:t>
            </a:r>
            <a:r>
              <a:rPr sz="1400" b="1" spc="-30" dirty="0">
                <a:latin typeface="Lato Heavy"/>
                <a:cs typeface="Lato Heavy"/>
              </a:rPr>
              <a:t>w</a:t>
            </a:r>
            <a:r>
              <a:rPr sz="1400" b="1" spc="-10" dirty="0">
                <a:latin typeface="Lato Heavy"/>
                <a:cs typeface="Lato Heavy"/>
              </a:rPr>
              <a:t>orldwide,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dirty="0">
                <a:latin typeface="Lato Heavy"/>
                <a:cs typeface="Lato Heavy"/>
              </a:rPr>
              <a:t>24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spc="-10" dirty="0">
                <a:latin typeface="Lato Heavy"/>
                <a:cs typeface="Lato Heavy"/>
              </a:rPr>
              <a:t>hou</a:t>
            </a:r>
            <a:r>
              <a:rPr sz="1400" b="1" spc="-5" dirty="0">
                <a:latin typeface="Lato Heavy"/>
                <a:cs typeface="Lato Heavy"/>
              </a:rPr>
              <a:t>r</a:t>
            </a:r>
            <a:r>
              <a:rPr sz="1400" b="1" spc="-10" dirty="0">
                <a:latin typeface="Lato Heavy"/>
                <a:cs typeface="Lato Heavy"/>
              </a:rPr>
              <a:t>s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dirty="0">
                <a:latin typeface="Lato Heavy"/>
                <a:cs typeface="Lato Heavy"/>
              </a:rPr>
              <a:t>a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dirty="0">
                <a:latin typeface="Lato Heavy"/>
                <a:cs typeface="Lato Heavy"/>
              </a:rPr>
              <a:t>da</a:t>
            </a:r>
            <a:r>
              <a:rPr sz="1400" b="1" spc="-55" dirty="0">
                <a:latin typeface="Lato Heavy"/>
                <a:cs typeface="Lato Heavy"/>
              </a:rPr>
              <a:t>y</a:t>
            </a:r>
            <a:r>
              <a:rPr sz="1400" b="1" spc="-5" dirty="0">
                <a:latin typeface="Lato Heavy"/>
                <a:cs typeface="Lato Heavy"/>
              </a:rPr>
              <a:t>, </a:t>
            </a:r>
            <a:r>
              <a:rPr sz="1400" b="1" dirty="0">
                <a:latin typeface="Lato Heavy"/>
                <a:cs typeface="Lato Heavy"/>
              </a:rPr>
              <a:t>365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dirty="0">
                <a:latin typeface="Lato Heavy"/>
                <a:cs typeface="Lato Heavy"/>
              </a:rPr>
              <a:t>da</a:t>
            </a:r>
            <a:r>
              <a:rPr sz="1400" b="1" spc="-20" dirty="0">
                <a:latin typeface="Lato Heavy"/>
                <a:cs typeface="Lato Heavy"/>
              </a:rPr>
              <a:t>y</a:t>
            </a:r>
            <a:r>
              <a:rPr sz="1400" b="1" spc="-10" dirty="0">
                <a:latin typeface="Lato Heavy"/>
                <a:cs typeface="Lato Heavy"/>
              </a:rPr>
              <a:t>s</a:t>
            </a:r>
            <a:r>
              <a:rPr sz="1400" b="1" dirty="0">
                <a:latin typeface="Lato Heavy"/>
                <a:cs typeface="Lato Heavy"/>
              </a:rPr>
              <a:t>!</a:t>
            </a:r>
            <a:endParaRPr sz="1400">
              <a:latin typeface="Lato Heavy"/>
              <a:cs typeface="Lato Heavy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5080">
              <a:lnSpc>
                <a:spcPct val="119400"/>
              </a:lnSpc>
            </a:pPr>
            <a:r>
              <a:rPr sz="1000" dirty="0">
                <a:latin typeface="Lato"/>
                <a:cs typeface="Lato"/>
              </a:rPr>
              <a:t>Companies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pigeon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fanciers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h</a:t>
            </a:r>
            <a:r>
              <a:rPr sz="1000" spc="-20" dirty="0">
                <a:latin typeface="Lato"/>
                <a:cs typeface="Lato"/>
              </a:rPr>
              <a:t>a</a:t>
            </a:r>
            <a:r>
              <a:rPr sz="1000" spc="-25" dirty="0">
                <a:latin typeface="Lato"/>
                <a:cs typeface="Lato"/>
              </a:rPr>
              <a:t>v</a:t>
            </a:r>
            <a:r>
              <a:rPr sz="1000" spc="-10" dirty="0">
                <a:latin typeface="Lato"/>
                <a:cs typeface="Lato"/>
              </a:rPr>
              <a:t>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been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presenting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themsel</a:t>
            </a:r>
            <a:r>
              <a:rPr sz="1000" spc="-15" dirty="0">
                <a:latin typeface="Lato"/>
                <a:cs typeface="Lato"/>
              </a:rPr>
              <a:t>v</a:t>
            </a:r>
            <a:r>
              <a:rPr sz="1000" spc="-5" dirty="0">
                <a:latin typeface="Lato"/>
                <a:cs typeface="Lato"/>
              </a:rPr>
              <a:t>es </a:t>
            </a:r>
            <a:r>
              <a:rPr sz="1000" dirty="0">
                <a:latin typeface="Lato"/>
                <a:cs typeface="Lato"/>
              </a:rPr>
              <a:t>to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visitors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internet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portal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for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10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ears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with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 information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their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companies,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products,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services,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lofts,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acing </a:t>
            </a:r>
            <a:r>
              <a:rPr sz="1000" spc="-5" dirty="0">
                <a:latin typeface="Lato"/>
                <a:cs typeface="Lato"/>
              </a:rPr>
              <a:t>pigeons,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flight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performance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more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30" dirty="0">
                <a:latin typeface="Lato"/>
                <a:cs typeface="Lato"/>
              </a:rPr>
              <a:t>...</a:t>
            </a:r>
            <a:endParaRPr sz="100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spc="-10" dirty="0">
                <a:latin typeface="Lato"/>
                <a:cs typeface="Lato"/>
              </a:rPr>
              <a:t>Th</a:t>
            </a:r>
            <a:r>
              <a:rPr sz="1000" spc="-25" dirty="0">
                <a:latin typeface="Lato"/>
                <a:cs typeface="Lato"/>
              </a:rPr>
              <a:t>e</a:t>
            </a:r>
            <a:r>
              <a:rPr sz="1000" spc="-10" dirty="0">
                <a:latin typeface="Lato"/>
                <a:cs typeface="Lato"/>
              </a:rPr>
              <a:t>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</a:t>
            </a:r>
            <a:r>
              <a:rPr sz="1000" spc="-10" dirty="0">
                <a:latin typeface="Lato"/>
                <a:cs typeface="Lato"/>
              </a:rPr>
              <a:t>o</a:t>
            </a:r>
            <a:r>
              <a:rPr sz="1000" dirty="0">
                <a:latin typeface="Lato"/>
                <a:cs typeface="Lato"/>
              </a:rPr>
              <a:t>vide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40" dirty="0">
                <a:latin typeface="Lato"/>
                <a:cs typeface="Lato"/>
              </a:rPr>
              <a:t>e</a:t>
            </a:r>
            <a:r>
              <a:rPr sz="1000" dirty="0">
                <a:latin typeface="Lato"/>
                <a:cs typeface="Lato"/>
              </a:rPr>
              <a:t>xtensi</a:t>
            </a:r>
            <a:r>
              <a:rPr sz="1000" spc="-15" dirty="0">
                <a:latin typeface="Lato"/>
                <a:cs typeface="Lato"/>
              </a:rPr>
              <a:t>v</a:t>
            </a:r>
            <a:r>
              <a:rPr sz="1000" spc="-10" dirty="0">
                <a:latin typeface="Lato"/>
                <a:cs typeface="Lato"/>
              </a:rPr>
              <a:t>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information,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links,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pictures,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videos.</a:t>
            </a:r>
            <a:endParaRPr sz="100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73660">
              <a:lnSpc>
                <a:spcPct val="125000"/>
              </a:lnSpc>
            </a:pPr>
            <a:r>
              <a:rPr sz="1000" spc="-1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40" dirty="0">
                <a:latin typeface="Lato"/>
                <a:cs typeface="Lato"/>
              </a:rPr>
              <a:t>e</a:t>
            </a:r>
            <a:r>
              <a:rPr sz="1000" spc="5" dirty="0">
                <a:latin typeface="Lato"/>
                <a:cs typeface="Lato"/>
              </a:rPr>
              <a:t>xhibitors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visitors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recei</a:t>
            </a:r>
            <a:r>
              <a:rPr sz="1000" spc="-10" dirty="0">
                <a:latin typeface="Lato"/>
                <a:cs typeface="Lato"/>
              </a:rPr>
              <a:t>ve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added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value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form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 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newspape</a:t>
            </a:r>
            <a:r>
              <a:rPr sz="1000" spc="-70" dirty="0">
                <a:latin typeface="Lato"/>
                <a:cs typeface="Lato"/>
              </a:rPr>
              <a:t>r</a:t>
            </a:r>
            <a:r>
              <a:rPr sz="1000" spc="-20" dirty="0">
                <a:latin typeface="Lato"/>
                <a:cs typeface="Lato"/>
              </a:rPr>
              <a:t>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newsletters,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shops,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auctions.</a:t>
            </a:r>
            <a:endParaRPr sz="1000">
              <a:latin typeface="Lato"/>
              <a:cs typeface="La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solidFill>
                  <a:srgbClr val="000000"/>
                </a:solidFill>
              </a:rPr>
              <a:t>Cha</a:t>
            </a:r>
            <a:r>
              <a:rPr spc="-15" dirty="0">
                <a:solidFill>
                  <a:srgbClr val="000000"/>
                </a:solidFill>
              </a:rPr>
              <a:t>r</a:t>
            </a:r>
            <a:r>
              <a:rPr spc="-10" dirty="0">
                <a:solidFill>
                  <a:srgbClr val="000000"/>
                </a:solidFill>
              </a:rPr>
              <a:t>ac</a:t>
            </a:r>
            <a:r>
              <a:rPr spc="-20" dirty="0">
                <a:solidFill>
                  <a:srgbClr val="000000"/>
                </a:solidFill>
              </a:rPr>
              <a:t>t</a:t>
            </a:r>
            <a:r>
              <a:rPr spc="-10" dirty="0">
                <a:solidFill>
                  <a:srgbClr val="000000"/>
                </a:solidFill>
              </a:rPr>
              <a:t>erist</a:t>
            </a:r>
            <a:r>
              <a:rPr dirty="0">
                <a:solidFill>
                  <a:srgbClr val="000000"/>
                </a:solidFill>
              </a:rPr>
              <a:t>ic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45" dirty="0">
                <a:solidFill>
                  <a:srgbClr val="000000"/>
                </a:solidFill>
              </a:rPr>
              <a:t>o</a:t>
            </a:r>
            <a:r>
              <a:rPr dirty="0">
                <a:solidFill>
                  <a:srgbClr val="000000"/>
                </a:solidFill>
              </a:rPr>
              <a:t>f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10" dirty="0"/>
              <a:t>t</a:t>
            </a:r>
            <a:r>
              <a:rPr dirty="0"/>
              <a:t>he</a:t>
            </a:r>
            <a:r>
              <a:rPr spc="-5" dirty="0"/>
              <a:t> </a:t>
            </a:r>
            <a:r>
              <a:rPr spc="-10" dirty="0"/>
              <a:t>port</a:t>
            </a:r>
            <a:r>
              <a:rPr dirty="0"/>
              <a:t>al</a:t>
            </a:r>
          </a:p>
        </p:txBody>
      </p:sp>
      <p:sp>
        <p:nvSpPr>
          <p:cNvPr id="7" name="object 7"/>
          <p:cNvSpPr/>
          <p:nvPr/>
        </p:nvSpPr>
        <p:spPr>
          <a:xfrm>
            <a:off x="411085" y="4498017"/>
            <a:ext cx="8322309" cy="933450"/>
          </a:xfrm>
          <a:custGeom>
            <a:avLst/>
            <a:gdLst/>
            <a:ahLst/>
            <a:cxnLst/>
            <a:rect l="l" t="t" r="r" b="b"/>
            <a:pathLst>
              <a:path w="8322309" h="933450">
                <a:moveTo>
                  <a:pt x="0" y="0"/>
                </a:moveTo>
                <a:lnTo>
                  <a:pt x="8321829" y="0"/>
                </a:lnTo>
                <a:lnTo>
                  <a:pt x="8321829" y="933259"/>
                </a:lnTo>
                <a:lnTo>
                  <a:pt x="0" y="933259"/>
                </a:lnTo>
                <a:lnTo>
                  <a:pt x="0" y="0"/>
                </a:lnTo>
                <a:close/>
              </a:path>
            </a:pathLst>
          </a:custGeom>
          <a:solidFill>
            <a:srgbClr val="2870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36600" y="4726876"/>
            <a:ext cx="1045210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" algn="ct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Lato Medium"/>
                <a:cs typeface="Lato Medium"/>
              </a:rPr>
              <a:t>575.000</a:t>
            </a:r>
            <a:endParaRPr sz="1800">
              <a:latin typeface="Lato Medium"/>
              <a:cs typeface="Lato Medium"/>
            </a:endParaRPr>
          </a:p>
          <a:p>
            <a:pPr algn="ctr">
              <a:lnSpc>
                <a:spcPts val="1180"/>
              </a:lnSpc>
              <a:spcBef>
                <a:spcPts val="740"/>
              </a:spcBef>
            </a:pP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visit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or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s sin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c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2007</a:t>
            </a:r>
            <a:endParaRPr sz="1000">
              <a:latin typeface="Lato Medium"/>
              <a:cs typeface="Lato Medium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xfrm>
            <a:off x="368300" y="5936234"/>
            <a:ext cx="4873625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lang="de-DE" b="1" dirty="0">
                <a:latin typeface="Lato Heavy"/>
                <a:cs typeface="Lato Heavy"/>
              </a:rPr>
              <a:t>2024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</a:t>
            </a:r>
            <a:r>
              <a:rPr dirty="0">
                <a:hlinkClick r:id="rId5"/>
              </a:rPr>
              <a:t> </a:t>
            </a:r>
            <a:r>
              <a:rPr lang="de-DE" dirty="0"/>
              <a:t>pete</a:t>
            </a:r>
            <a:r>
              <a:rPr lang="de-DE" spc="-55" dirty="0"/>
              <a:t>r</a:t>
            </a:r>
            <a:r>
              <a:rPr lang="de-DE" spc="-5" dirty="0"/>
              <a:t>.</a:t>
            </a:r>
            <a:r>
              <a:rPr lang="de-DE" spc="-35" dirty="0"/>
              <a:t>k</a:t>
            </a:r>
            <a:r>
              <a:rPr lang="de-DE" dirty="0"/>
              <a:t>ocks@brieftauben-markt.de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770753" y="6175678"/>
            <a:ext cx="462280" cy="113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2555">
              <a:lnSpc>
                <a:spcPct val="137900"/>
              </a:lnSpc>
            </a:pP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I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G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O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N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- 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            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R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K</a:t>
            </a:r>
            <a:r>
              <a:rPr sz="250" b="1" spc="-5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T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L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.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O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40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endParaRPr sz="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49500" y="4726876"/>
            <a:ext cx="1031240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9525" algn="ct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Lato Medium"/>
                <a:cs typeface="Lato Medium"/>
              </a:rPr>
              <a:t>+30%</a:t>
            </a:r>
            <a:endParaRPr sz="1800">
              <a:latin typeface="Lato Medium"/>
              <a:cs typeface="Lato Medium"/>
            </a:endParaRPr>
          </a:p>
          <a:p>
            <a:pPr algn="ctr">
              <a:lnSpc>
                <a:spcPts val="1180"/>
              </a:lnSpc>
              <a:spcBef>
                <a:spcPts val="740"/>
              </a:spcBef>
            </a:pP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c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ompa</a:t>
            </a:r>
            <a:r>
              <a:rPr sz="1000" spc="-25" dirty="0">
                <a:solidFill>
                  <a:srgbClr val="FFFFFF"/>
                </a:solidFill>
                <a:latin typeface="Lato Medium"/>
                <a:cs typeface="Lato Medium"/>
              </a:rPr>
              <a:t>r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d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 t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o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2016</a:t>
            </a:r>
            <a:endParaRPr sz="1000">
              <a:latin typeface="Lato Medium"/>
              <a:cs typeface="Lato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49700" y="4726876"/>
            <a:ext cx="1061085" cy="520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1800" dirty="0">
                <a:solidFill>
                  <a:srgbClr val="FFFFFF"/>
                </a:solidFill>
                <a:latin typeface="Lato Medium"/>
                <a:cs typeface="Lato Medium"/>
              </a:rPr>
              <a:t>61</a:t>
            </a:r>
            <a:r>
              <a:rPr sz="1800" spc="-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Lato Medium"/>
                <a:cs typeface="Lato Medium"/>
              </a:rPr>
              <a:t>nations</a:t>
            </a:r>
            <a:endParaRPr sz="1800" dirty="0">
              <a:latin typeface="Lato Medium"/>
              <a:cs typeface="Lato Medium"/>
            </a:endParaRPr>
          </a:p>
          <a:p>
            <a:pPr marL="13970" algn="ctr">
              <a:lnSpc>
                <a:spcPts val="1180"/>
              </a:lnSpc>
              <a:spcBef>
                <a:spcPts val="740"/>
              </a:spcBef>
            </a:pP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and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8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 langua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g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es</a:t>
            </a:r>
            <a:endParaRPr sz="1000" dirty="0">
              <a:latin typeface="Lato Medium"/>
              <a:cs typeface="Lato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62600" y="4726876"/>
            <a:ext cx="1077595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Lato Medium"/>
                <a:cs typeface="Lato Medium"/>
              </a:rPr>
              <a:t>80</a:t>
            </a:r>
            <a:endParaRPr sz="1800">
              <a:latin typeface="Lato Medium"/>
              <a:cs typeface="Lato Medium"/>
            </a:endParaRPr>
          </a:p>
          <a:p>
            <a:pPr algn="ctr">
              <a:lnSpc>
                <a:spcPts val="1180"/>
              </a:lnSpc>
              <a:spcBef>
                <a:spcPts val="740"/>
              </a:spcBef>
            </a:pP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n</a:t>
            </a:r>
            <a:r>
              <a:rPr sz="1000" spc="-20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w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sl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t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ter</a:t>
            </a:r>
            <a:r>
              <a:rPr sz="1000" spc="-2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per</a:t>
            </a:r>
            <a:r>
              <a:rPr sz="1000" spc="-50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Lato Medium"/>
                <a:cs typeface="Lato Medium"/>
              </a:rPr>
              <a:t>y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ear</a:t>
            </a:r>
            <a:endParaRPr sz="1000">
              <a:latin typeface="Lato Medium"/>
              <a:cs typeface="Lato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37400" y="4726876"/>
            <a:ext cx="1168400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95" algn="ct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Lato Medium"/>
                <a:cs typeface="Lato Medium"/>
              </a:rPr>
              <a:t>300.000</a:t>
            </a:r>
            <a:endParaRPr sz="1800">
              <a:latin typeface="Lato Medium"/>
              <a:cs typeface="Lato Medium"/>
            </a:endParaRPr>
          </a:p>
          <a:p>
            <a:pPr algn="ctr">
              <a:lnSpc>
                <a:spcPts val="1180"/>
              </a:lnSpc>
              <a:spcBef>
                <a:spcPts val="740"/>
              </a:spcBef>
            </a:pP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n</a:t>
            </a:r>
            <a:r>
              <a:rPr sz="1000" spc="-20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w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sl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t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ter</a:t>
            </a:r>
            <a:r>
              <a:rPr sz="1000" spc="-25" dirty="0">
                <a:solidFill>
                  <a:srgbClr val="FFFFFF"/>
                </a:solidFill>
                <a:latin typeface="Lato Medium"/>
                <a:cs typeface="Lato Medium"/>
              </a:rPr>
              <a:t> r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ecipie</a:t>
            </a:r>
            <a:r>
              <a:rPr sz="1000" spc="-20" dirty="0">
                <a:solidFill>
                  <a:srgbClr val="FFFFFF"/>
                </a:solidFill>
                <a:latin typeface="Lato Medium"/>
                <a:cs typeface="Lato Medium"/>
              </a:rPr>
              <a:t>n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ts</a:t>
            </a:r>
            <a:endParaRPr sz="1000">
              <a:latin typeface="Lato Medium"/>
              <a:cs typeface="Lato Medium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30C2000-6C65-C680-E3B8-9243229663BE}"/>
              </a:ext>
            </a:extLst>
          </p:cNvPr>
          <p:cNvSpPr/>
          <p:nvPr/>
        </p:nvSpPr>
        <p:spPr>
          <a:xfrm>
            <a:off x="6375400" y="5501641"/>
            <a:ext cx="762000" cy="793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P</a:t>
            </a:r>
            <a:r>
              <a:rPr spc="-10" dirty="0">
                <a:solidFill>
                  <a:srgbClr val="000000"/>
                </a:solidFill>
              </a:rPr>
              <a:t>i</a:t>
            </a:r>
            <a:r>
              <a:rPr spc="-35" dirty="0">
                <a:solidFill>
                  <a:srgbClr val="000000"/>
                </a:solidFill>
              </a:rPr>
              <a:t>g</a:t>
            </a:r>
            <a:r>
              <a:rPr spc="-15" dirty="0">
                <a:solidFill>
                  <a:srgbClr val="000000"/>
                </a:solidFill>
              </a:rPr>
              <a:t>eo</a:t>
            </a:r>
            <a:r>
              <a:rPr dirty="0">
                <a:solidFill>
                  <a:srgbClr val="000000"/>
                </a:solidFill>
              </a:rPr>
              <a:t>n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port</a:t>
            </a:r>
            <a:r>
              <a:rPr dirty="0">
                <a:solidFill>
                  <a:srgbClr val="000000"/>
                </a:solidFill>
              </a:rPr>
              <a:t>al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/>
              <a:t>at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spc="-15" dirty="0"/>
              <a:t>g</a:t>
            </a:r>
            <a:r>
              <a:rPr dirty="0"/>
              <a:t>lan</a:t>
            </a:r>
            <a:r>
              <a:rPr spc="-20" dirty="0"/>
              <a:t>c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610042"/>
            <a:ext cx="1314450" cy="541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0" dirty="0">
                <a:latin typeface="Lato"/>
                <a:cs typeface="Lato"/>
              </a:rPr>
              <a:t>Ne</a:t>
            </a:r>
            <a:r>
              <a:rPr sz="1000" b="1" spc="20" dirty="0">
                <a:latin typeface="Lato"/>
                <a:cs typeface="Lato"/>
              </a:rPr>
              <a:t>wsle</a:t>
            </a:r>
            <a:r>
              <a:rPr sz="1000" b="1" spc="25" dirty="0">
                <a:latin typeface="Lato"/>
                <a:cs typeface="Lato"/>
              </a:rPr>
              <a:t>tte</a:t>
            </a:r>
            <a:r>
              <a:rPr sz="1000" b="1" spc="30" dirty="0">
                <a:latin typeface="Lato"/>
                <a:cs typeface="Lato"/>
              </a:rPr>
              <a:t>r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66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Newsletter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to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20" dirty="0">
                <a:solidFill>
                  <a:srgbClr val="2870A4"/>
                </a:solidFill>
                <a:latin typeface="Lato"/>
                <a:cs typeface="Lato"/>
              </a:rPr>
              <a:t>y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our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target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audience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with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20" dirty="0">
                <a:solidFill>
                  <a:srgbClr val="2870A4"/>
                </a:solidFill>
                <a:latin typeface="Lato"/>
                <a:cs typeface="Lato"/>
              </a:rPr>
              <a:t>y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our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messages</a:t>
            </a:r>
            <a:endParaRPr sz="800">
              <a:latin typeface="Lato"/>
              <a:cs typeface="La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4888" y="1564552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3" y="70427"/>
                </a:lnTo>
                <a:lnTo>
                  <a:pt x="0" y="114086"/>
                </a:lnTo>
                <a:lnTo>
                  <a:pt x="549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69" y="223262"/>
                </a:lnTo>
                <a:lnTo>
                  <a:pt x="114086" y="228174"/>
                </a:lnTo>
                <a:lnTo>
                  <a:pt x="125273" y="227625"/>
                </a:lnTo>
                <a:lnTo>
                  <a:pt x="167866" y="214706"/>
                </a:lnTo>
                <a:lnTo>
                  <a:pt x="202282" y="186458"/>
                </a:lnTo>
                <a:lnTo>
                  <a:pt x="223261" y="147204"/>
                </a:lnTo>
                <a:lnTo>
                  <a:pt x="228173" y="114086"/>
                </a:lnTo>
                <a:lnTo>
                  <a:pt x="227624" y="102900"/>
                </a:lnTo>
                <a:lnTo>
                  <a:pt x="214705" y="60307"/>
                </a:lnTo>
                <a:lnTo>
                  <a:pt x="186458" y="25891"/>
                </a:lnTo>
                <a:lnTo>
                  <a:pt x="147203" y="4911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1601850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1</a:t>
            </a:r>
            <a:endParaRPr sz="1200">
              <a:latin typeface="Lato"/>
              <a:cs typeface="La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2511742"/>
            <a:ext cx="1426210" cy="541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5" dirty="0">
                <a:latin typeface="Lato"/>
                <a:cs typeface="Lato"/>
              </a:rPr>
              <a:t>Banne</a:t>
            </a:r>
            <a:r>
              <a:rPr sz="1000" b="1" dirty="0">
                <a:latin typeface="Lato"/>
                <a:cs typeface="Lato"/>
              </a:rPr>
              <a:t>r</a:t>
            </a:r>
            <a:r>
              <a:rPr sz="1000" b="1" spc="-10" dirty="0">
                <a:latin typeface="Lato"/>
                <a:cs typeface="Lato"/>
              </a:rPr>
              <a:t> </a:t>
            </a:r>
            <a:r>
              <a:rPr sz="1000" b="1" spc="25" dirty="0">
                <a:latin typeface="Lato"/>
                <a:cs typeface="Lato"/>
              </a:rPr>
              <a:t>A</a:t>
            </a:r>
            <a:r>
              <a:rPr sz="1000" b="1" spc="20" dirty="0">
                <a:latin typeface="Lato"/>
                <a:cs typeface="Lato"/>
              </a:rPr>
              <a:t>d</a:t>
            </a:r>
            <a:r>
              <a:rPr sz="1000" b="1" spc="10" dirty="0">
                <a:latin typeface="Lato"/>
                <a:cs typeface="Lato"/>
              </a:rPr>
              <a:t>v</a:t>
            </a:r>
            <a:r>
              <a:rPr sz="1000" b="1" spc="25" dirty="0">
                <a:latin typeface="Lato"/>
                <a:cs typeface="Lato"/>
              </a:rPr>
              <a:t>ert</a:t>
            </a:r>
            <a:r>
              <a:rPr sz="1000" b="1" spc="30" dirty="0">
                <a:latin typeface="Lato"/>
                <a:cs typeface="Lato"/>
              </a:rPr>
              <a:t>i</a:t>
            </a:r>
            <a:r>
              <a:rPr sz="1000" b="1" spc="10" dirty="0">
                <a:latin typeface="Lato"/>
                <a:cs typeface="Lato"/>
              </a:rPr>
              <a:t>s</a:t>
            </a:r>
            <a:r>
              <a:rPr sz="1000" b="1" spc="30" dirty="0">
                <a:latin typeface="Lato"/>
                <a:cs typeface="Lato"/>
              </a:rPr>
              <a:t>i</a:t>
            </a:r>
            <a:r>
              <a:rPr sz="1000" b="1" spc="5" dirty="0">
                <a:latin typeface="Lato"/>
                <a:cs typeface="Lato"/>
              </a:rPr>
              <a:t>ng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66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Place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20" dirty="0">
                <a:solidFill>
                  <a:srgbClr val="2870A4"/>
                </a:solidFill>
                <a:latin typeface="Lato"/>
                <a:cs typeface="Lato"/>
              </a:rPr>
              <a:t>y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our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banner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in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the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header 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of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the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portal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2870A4"/>
                </a:solidFill>
                <a:latin typeface="Lato"/>
                <a:cs typeface="Lato"/>
              </a:rPr>
              <a:t>on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each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page</a:t>
            </a:r>
            <a:endParaRPr sz="800">
              <a:latin typeface="Lato"/>
              <a:cs typeface="La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4888" y="2468913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3" y="70427"/>
                </a:lnTo>
                <a:lnTo>
                  <a:pt x="0" y="114087"/>
                </a:lnTo>
                <a:lnTo>
                  <a:pt x="549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69" y="223263"/>
                </a:lnTo>
                <a:lnTo>
                  <a:pt x="114086" y="228174"/>
                </a:lnTo>
                <a:lnTo>
                  <a:pt x="125273" y="227625"/>
                </a:lnTo>
                <a:lnTo>
                  <a:pt x="167866" y="214706"/>
                </a:lnTo>
                <a:lnTo>
                  <a:pt x="202282" y="186458"/>
                </a:lnTo>
                <a:lnTo>
                  <a:pt x="223261" y="147204"/>
                </a:lnTo>
                <a:lnTo>
                  <a:pt x="228173" y="114087"/>
                </a:lnTo>
                <a:lnTo>
                  <a:pt x="227624" y="102900"/>
                </a:lnTo>
                <a:lnTo>
                  <a:pt x="214705" y="60308"/>
                </a:lnTo>
                <a:lnTo>
                  <a:pt x="186458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4888" y="3359522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3" y="70427"/>
                </a:lnTo>
                <a:lnTo>
                  <a:pt x="0" y="114087"/>
                </a:lnTo>
                <a:lnTo>
                  <a:pt x="549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69" y="223263"/>
                </a:lnTo>
                <a:lnTo>
                  <a:pt x="114086" y="228174"/>
                </a:lnTo>
                <a:lnTo>
                  <a:pt x="125273" y="227625"/>
                </a:lnTo>
                <a:lnTo>
                  <a:pt x="167866" y="214706"/>
                </a:lnTo>
                <a:lnTo>
                  <a:pt x="202282" y="186458"/>
                </a:lnTo>
                <a:lnTo>
                  <a:pt x="223261" y="147204"/>
                </a:lnTo>
                <a:lnTo>
                  <a:pt x="228173" y="114087"/>
                </a:lnTo>
                <a:lnTo>
                  <a:pt x="227624" y="102900"/>
                </a:lnTo>
                <a:lnTo>
                  <a:pt x="214705" y="60308"/>
                </a:lnTo>
                <a:lnTo>
                  <a:pt x="186458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7200" y="3392551"/>
            <a:ext cx="1436370" cy="537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0665" algn="l"/>
              </a:tabLst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3	</a:t>
            </a:r>
            <a:r>
              <a:rPr sz="1000" b="1" spc="25" dirty="0">
                <a:latin typeface="Lato"/>
                <a:cs typeface="Lato"/>
              </a:rPr>
              <a:t>Auctio</a:t>
            </a:r>
            <a:r>
              <a:rPr sz="1000" b="1" spc="20" dirty="0">
                <a:latin typeface="Lato"/>
                <a:cs typeface="Lato"/>
              </a:rPr>
              <a:t>n</a:t>
            </a:r>
            <a:r>
              <a:rPr sz="1000" b="1" spc="-5" dirty="0">
                <a:latin typeface="Lato"/>
                <a:cs typeface="Lato"/>
              </a:rPr>
              <a:t>s</a:t>
            </a:r>
            <a:endParaRPr sz="1000">
              <a:latin typeface="Lato"/>
              <a:cs typeface="Lato"/>
            </a:endParaRPr>
          </a:p>
          <a:p>
            <a:pPr marL="241300" marR="5080">
              <a:lnSpc>
                <a:spcPct val="125000"/>
              </a:lnSpc>
              <a:spcBef>
                <a:spcPts val="420"/>
              </a:spcBef>
            </a:pP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Current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auctions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of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pigeon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fanciers</a:t>
            </a:r>
            <a:endParaRPr sz="800">
              <a:latin typeface="Lato"/>
              <a:cs typeface="La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5800" y="4289742"/>
            <a:ext cx="1367155" cy="528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5" dirty="0">
                <a:latin typeface="Lato"/>
                <a:cs typeface="Lato"/>
              </a:rPr>
              <a:t>Ad</a:t>
            </a:r>
            <a:r>
              <a:rPr sz="1000" b="1" spc="10" dirty="0">
                <a:latin typeface="Lato"/>
                <a:cs typeface="Lato"/>
              </a:rPr>
              <a:t>v</a:t>
            </a:r>
            <a:r>
              <a:rPr sz="1000" b="1" spc="20" dirty="0">
                <a:latin typeface="Lato"/>
                <a:cs typeface="Lato"/>
              </a:rPr>
              <a:t>e</a:t>
            </a:r>
            <a:r>
              <a:rPr sz="1000" b="1" spc="50" dirty="0">
                <a:latin typeface="Lato"/>
                <a:cs typeface="Lato"/>
              </a:rPr>
              <a:t>r</a:t>
            </a:r>
            <a:r>
              <a:rPr sz="1000" b="1" spc="20" dirty="0">
                <a:latin typeface="Lato"/>
                <a:cs typeface="Lato"/>
              </a:rPr>
              <a:t>tisemen</a:t>
            </a:r>
            <a:r>
              <a:rPr sz="1000" b="1" spc="10" dirty="0">
                <a:latin typeface="Lato"/>
                <a:cs typeface="Lato"/>
              </a:rPr>
              <a:t>t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56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Placing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ad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in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the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portal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newspaper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and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the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newsletter</a:t>
            </a:r>
            <a:endParaRPr sz="800">
              <a:latin typeface="Lato"/>
              <a:cs typeface="La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7200" y="25035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2</a:t>
            </a:r>
            <a:endParaRPr sz="1200">
              <a:latin typeface="Lato"/>
              <a:cs typeface="La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4888" y="424527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3" y="70427"/>
                </a:lnTo>
                <a:lnTo>
                  <a:pt x="0" y="114087"/>
                </a:lnTo>
                <a:lnTo>
                  <a:pt x="549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69" y="223263"/>
                </a:lnTo>
                <a:lnTo>
                  <a:pt x="114086" y="228174"/>
                </a:lnTo>
                <a:lnTo>
                  <a:pt x="125273" y="227625"/>
                </a:lnTo>
                <a:lnTo>
                  <a:pt x="167866" y="214706"/>
                </a:lnTo>
                <a:lnTo>
                  <a:pt x="202282" y="186458"/>
                </a:lnTo>
                <a:lnTo>
                  <a:pt x="223261" y="147204"/>
                </a:lnTo>
                <a:lnTo>
                  <a:pt x="228173" y="114087"/>
                </a:lnTo>
                <a:lnTo>
                  <a:pt x="227624" y="102900"/>
                </a:lnTo>
                <a:lnTo>
                  <a:pt x="214705" y="60308"/>
                </a:lnTo>
                <a:lnTo>
                  <a:pt x="186458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57200" y="42815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4</a:t>
            </a:r>
            <a:endParaRPr sz="1200">
              <a:latin typeface="Lato"/>
              <a:cs typeface="La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03500" y="1610042"/>
            <a:ext cx="1296035" cy="541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0" dirty="0">
                <a:latin typeface="Lato"/>
                <a:cs typeface="Lato"/>
              </a:rPr>
              <a:t>Pige</a:t>
            </a:r>
            <a:r>
              <a:rPr sz="1000" b="1" spc="0" dirty="0">
                <a:latin typeface="Lato"/>
                <a:cs typeface="Lato"/>
              </a:rPr>
              <a:t>o</a:t>
            </a:r>
            <a:r>
              <a:rPr sz="1000" b="1" dirty="0">
                <a:latin typeface="Lato"/>
                <a:cs typeface="Lato"/>
              </a:rPr>
              <a:t>n</a:t>
            </a:r>
            <a:r>
              <a:rPr sz="1000" b="1" spc="-10" dirty="0">
                <a:latin typeface="Lato"/>
                <a:cs typeface="Lato"/>
              </a:rPr>
              <a:t> L</a:t>
            </a:r>
            <a:r>
              <a:rPr sz="1000" b="1" spc="0" dirty="0">
                <a:latin typeface="Lato"/>
                <a:cs typeface="Lato"/>
              </a:rPr>
              <a:t>of</a:t>
            </a:r>
            <a:r>
              <a:rPr sz="1000" b="1" spc="20" dirty="0">
                <a:latin typeface="Lato"/>
                <a:cs typeface="Lato"/>
              </a:rPr>
              <a:t>ts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66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Impressions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of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the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lofts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of</a:t>
            </a:r>
            <a:r>
              <a:rPr sz="800" spc="-10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international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pigeon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fanciers</a:t>
            </a:r>
            <a:endParaRPr sz="800">
              <a:latin typeface="Lato"/>
              <a:cs typeface="La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03500" y="3680142"/>
            <a:ext cx="1028065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0" dirty="0">
                <a:latin typeface="Lato"/>
                <a:cs typeface="Lato"/>
              </a:rPr>
              <a:t>Pige</a:t>
            </a:r>
            <a:r>
              <a:rPr sz="1000" b="1" spc="0" dirty="0">
                <a:latin typeface="Lato"/>
                <a:cs typeface="Lato"/>
              </a:rPr>
              <a:t>o</a:t>
            </a:r>
            <a:r>
              <a:rPr sz="1000" b="1" dirty="0">
                <a:latin typeface="Lato"/>
                <a:cs typeface="Lato"/>
              </a:rPr>
              <a:t>n</a:t>
            </a:r>
            <a:r>
              <a:rPr sz="1000" b="1" spc="-10" dirty="0">
                <a:latin typeface="Lato"/>
                <a:cs typeface="Lato"/>
              </a:rPr>
              <a:t> </a:t>
            </a:r>
            <a:r>
              <a:rPr sz="1000" b="1" spc="0" dirty="0">
                <a:latin typeface="Lato"/>
                <a:cs typeface="Lato"/>
              </a:rPr>
              <a:t>f</a:t>
            </a:r>
            <a:r>
              <a:rPr sz="1000" b="1" spc="30" dirty="0">
                <a:latin typeface="Lato"/>
                <a:cs typeface="Lato"/>
              </a:rPr>
              <a:t>a</a:t>
            </a:r>
            <a:r>
              <a:rPr sz="1000" b="1" spc="20" dirty="0">
                <a:latin typeface="Lato"/>
                <a:cs typeface="Lato"/>
              </a:rPr>
              <a:t>ncie</a:t>
            </a:r>
            <a:r>
              <a:rPr sz="1000" b="1" spc="50" dirty="0">
                <a:latin typeface="Lato"/>
                <a:cs typeface="Lato"/>
              </a:rPr>
              <a:t>r</a:t>
            </a:r>
            <a:r>
              <a:rPr sz="1000" b="1" spc="-5" dirty="0">
                <a:latin typeface="Lato"/>
                <a:cs typeface="Lato"/>
              </a:rPr>
              <a:t>s</a:t>
            </a:r>
            <a:endParaRPr sz="100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Fanciers,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lofts,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pigeons</a:t>
            </a:r>
            <a:endParaRPr sz="800">
              <a:latin typeface="Lato"/>
              <a:cs typeface="La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03500" y="2499042"/>
            <a:ext cx="1709420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5" dirty="0">
                <a:latin typeface="Lato"/>
                <a:cs typeface="Lato"/>
              </a:rPr>
              <a:t>Exhi</a:t>
            </a:r>
            <a:r>
              <a:rPr sz="1000" b="1" spc="20" dirty="0">
                <a:latin typeface="Lato"/>
                <a:cs typeface="Lato"/>
              </a:rPr>
              <a:t>b</a:t>
            </a:r>
            <a:r>
              <a:rPr sz="1000" b="1" spc="30" dirty="0">
                <a:latin typeface="Lato"/>
                <a:cs typeface="Lato"/>
              </a:rPr>
              <a:t>i</a:t>
            </a:r>
            <a:r>
              <a:rPr sz="1000" b="1" spc="25" dirty="0">
                <a:latin typeface="Lato"/>
                <a:cs typeface="Lato"/>
              </a:rPr>
              <a:t>t</a:t>
            </a:r>
            <a:r>
              <a:rPr sz="1000" b="1" spc="30" dirty="0">
                <a:latin typeface="Lato"/>
                <a:cs typeface="Lato"/>
              </a:rPr>
              <a:t>o</a:t>
            </a:r>
            <a:r>
              <a:rPr sz="1000" b="1" spc="10" dirty="0">
                <a:latin typeface="Lato"/>
                <a:cs typeface="Lato"/>
              </a:rPr>
              <a:t>r</a:t>
            </a:r>
            <a:r>
              <a:rPr sz="1000" b="1" spc="-10" dirty="0">
                <a:latin typeface="Lato"/>
                <a:cs typeface="Lato"/>
              </a:rPr>
              <a:t> </a:t>
            </a:r>
            <a:r>
              <a:rPr sz="1000" b="1" spc="25" dirty="0">
                <a:latin typeface="Lato"/>
                <a:cs typeface="Lato"/>
              </a:rPr>
              <a:t>prem</a:t>
            </a:r>
            <a:r>
              <a:rPr sz="1000" b="1" spc="30" dirty="0">
                <a:latin typeface="Lato"/>
                <a:cs typeface="Lato"/>
              </a:rPr>
              <a:t>i</a:t>
            </a:r>
            <a:r>
              <a:rPr sz="1000" b="1" spc="20" dirty="0">
                <a:latin typeface="Lato"/>
                <a:cs typeface="Lato"/>
              </a:rPr>
              <a:t>u</a:t>
            </a:r>
            <a:r>
              <a:rPr sz="1000" b="1" dirty="0">
                <a:latin typeface="Lato"/>
                <a:cs typeface="Lato"/>
              </a:rPr>
              <a:t>m</a:t>
            </a:r>
            <a:r>
              <a:rPr sz="1000" b="1" spc="-5" dirty="0">
                <a:latin typeface="Lato"/>
                <a:cs typeface="Lato"/>
              </a:rPr>
              <a:t> </a:t>
            </a:r>
            <a:r>
              <a:rPr sz="1000" b="1" spc="20" dirty="0">
                <a:latin typeface="Lato"/>
                <a:cs typeface="Lato"/>
              </a:rPr>
              <a:t>b</a:t>
            </a:r>
            <a:r>
              <a:rPr sz="1000" b="1" spc="35" dirty="0">
                <a:latin typeface="Lato"/>
                <a:cs typeface="Lato"/>
              </a:rPr>
              <a:t>ar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560"/>
              </a:spcBef>
            </a:pPr>
            <a:r>
              <a:rPr sz="800" spc="-65" dirty="0">
                <a:solidFill>
                  <a:srgbClr val="2870A4"/>
                </a:solidFill>
                <a:latin typeface="Lato"/>
                <a:cs typeface="Lato"/>
              </a:rPr>
              <a:t>Y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our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compa</a:t>
            </a:r>
            <a:r>
              <a:rPr sz="800" spc="-20" dirty="0">
                <a:solidFill>
                  <a:srgbClr val="2870A4"/>
                </a:solidFill>
                <a:latin typeface="Lato"/>
                <a:cs typeface="Lato"/>
              </a:rPr>
              <a:t>n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y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logo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in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the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30" dirty="0">
                <a:solidFill>
                  <a:srgbClr val="2870A4"/>
                </a:solidFill>
                <a:latin typeface="Lato"/>
                <a:cs typeface="Lato"/>
              </a:rPr>
              <a:t>e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xhibitor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premium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10" dirty="0">
                <a:solidFill>
                  <a:srgbClr val="2870A4"/>
                </a:solidFill>
                <a:latin typeface="Lato"/>
                <a:cs typeface="Lato"/>
              </a:rPr>
              <a:t>bar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well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the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ad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v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ertising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campaigns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of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pigeon-mar</a:t>
            </a:r>
            <a:r>
              <a:rPr sz="800" spc="-25" dirty="0">
                <a:solidFill>
                  <a:srgbClr val="2870A4"/>
                </a:solidFill>
                <a:latin typeface="Lato"/>
                <a:cs typeface="Lato"/>
              </a:rPr>
              <a:t>k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etplace.de</a:t>
            </a:r>
            <a:endParaRPr sz="800">
              <a:latin typeface="Lato"/>
              <a:cs typeface="La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03500" y="3294634"/>
            <a:ext cx="13201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Exhibitors,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products,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services</a:t>
            </a:r>
            <a:endParaRPr sz="800">
              <a:latin typeface="Lato"/>
              <a:cs typeface="La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03500" y="4416742"/>
            <a:ext cx="1424305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30" dirty="0">
                <a:latin typeface="Lato"/>
                <a:cs typeface="Lato"/>
              </a:rPr>
              <a:t>Curren</a:t>
            </a:r>
            <a:r>
              <a:rPr sz="1000" b="1" spc="10" dirty="0">
                <a:latin typeface="Lato"/>
                <a:cs typeface="Lato"/>
              </a:rPr>
              <a:t>t</a:t>
            </a:r>
            <a:r>
              <a:rPr sz="1000" b="1" spc="-5" dirty="0">
                <a:latin typeface="Lato"/>
                <a:cs typeface="Lato"/>
              </a:rPr>
              <a:t> </a:t>
            </a:r>
            <a:r>
              <a:rPr sz="1000" b="1" spc="30" dirty="0">
                <a:latin typeface="Lato"/>
                <a:cs typeface="Lato"/>
              </a:rPr>
              <a:t>i</a:t>
            </a:r>
            <a:r>
              <a:rPr sz="1000" b="1" spc="25" dirty="0">
                <a:latin typeface="Lato"/>
                <a:cs typeface="Lato"/>
              </a:rPr>
              <a:t>nformat</a:t>
            </a:r>
            <a:r>
              <a:rPr sz="1000" b="1" spc="30" dirty="0">
                <a:latin typeface="Lato"/>
                <a:cs typeface="Lato"/>
              </a:rPr>
              <a:t>i</a:t>
            </a:r>
            <a:r>
              <a:rPr sz="1000" b="1" spc="5" dirty="0">
                <a:latin typeface="Lato"/>
                <a:cs typeface="Lato"/>
              </a:rPr>
              <a:t>ons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560"/>
              </a:spcBef>
            </a:pP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Current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2870A4"/>
                </a:solidFill>
                <a:latin typeface="Lato"/>
                <a:cs typeface="Lato"/>
              </a:rPr>
              <a:t>news,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post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of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the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2870A4"/>
                </a:solidFill>
                <a:latin typeface="Lato"/>
                <a:cs typeface="Lato"/>
              </a:rPr>
              <a:t>week,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20" dirty="0">
                <a:solidFill>
                  <a:srgbClr val="2870A4"/>
                </a:solidFill>
                <a:latin typeface="Lato"/>
                <a:cs typeface="Lato"/>
              </a:rPr>
              <a:t>ev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ents,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short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2870A4"/>
                </a:solidFill>
                <a:latin typeface="Lato"/>
                <a:cs typeface="Lato"/>
              </a:rPr>
              <a:t>news,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tip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of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the </a:t>
            </a:r>
            <a:r>
              <a:rPr sz="800" spc="-10" dirty="0">
                <a:solidFill>
                  <a:srgbClr val="2870A4"/>
                </a:solidFill>
                <a:latin typeface="Lato"/>
                <a:cs typeface="Lato"/>
              </a:rPr>
              <a:t>week,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top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results</a:t>
            </a:r>
            <a:endParaRPr sz="800">
              <a:latin typeface="Lato"/>
              <a:cs typeface="Lato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12879" y="1564552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6" y="228174"/>
                </a:lnTo>
                <a:lnTo>
                  <a:pt x="125272" y="227625"/>
                </a:lnTo>
                <a:lnTo>
                  <a:pt x="167866" y="214706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6"/>
                </a:lnTo>
                <a:lnTo>
                  <a:pt x="227623" y="102900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1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374900" y="1601850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5</a:t>
            </a:r>
            <a:endParaRPr sz="1200">
              <a:latin typeface="Lato"/>
              <a:cs typeface="Lato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12879" y="245503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7"/>
                </a:lnTo>
                <a:lnTo>
                  <a:pt x="548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70" y="223263"/>
                </a:lnTo>
                <a:lnTo>
                  <a:pt x="114086" y="228174"/>
                </a:lnTo>
                <a:lnTo>
                  <a:pt x="125272" y="227625"/>
                </a:lnTo>
                <a:lnTo>
                  <a:pt x="167866" y="214706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7"/>
                </a:lnTo>
                <a:lnTo>
                  <a:pt x="227623" y="102900"/>
                </a:lnTo>
                <a:lnTo>
                  <a:pt x="214704" y="60308"/>
                </a:lnTo>
                <a:lnTo>
                  <a:pt x="186457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374900" y="24908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6</a:t>
            </a:r>
            <a:endParaRPr sz="1200">
              <a:latin typeface="Lato"/>
              <a:cs typeface="Lato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12879" y="364445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6" y="228174"/>
                </a:lnTo>
                <a:lnTo>
                  <a:pt x="125272" y="227625"/>
                </a:lnTo>
                <a:lnTo>
                  <a:pt x="167866" y="214706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6"/>
                </a:lnTo>
                <a:lnTo>
                  <a:pt x="227623" y="102900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1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374900" y="36719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7</a:t>
            </a:r>
            <a:endParaRPr sz="1200">
              <a:latin typeface="Lato"/>
              <a:cs typeface="Lat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312879" y="438473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4"/>
                </a:lnTo>
                <a:lnTo>
                  <a:pt x="33412" y="33413"/>
                </a:lnTo>
                <a:lnTo>
                  <a:pt x="8682" y="70427"/>
                </a:lnTo>
                <a:lnTo>
                  <a:pt x="0" y="114087"/>
                </a:lnTo>
                <a:lnTo>
                  <a:pt x="548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6" y="228174"/>
                </a:lnTo>
                <a:lnTo>
                  <a:pt x="125272" y="227624"/>
                </a:lnTo>
                <a:lnTo>
                  <a:pt x="167866" y="214706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7"/>
                </a:lnTo>
                <a:lnTo>
                  <a:pt x="227623" y="102900"/>
                </a:lnTo>
                <a:lnTo>
                  <a:pt x="214704" y="60308"/>
                </a:lnTo>
                <a:lnTo>
                  <a:pt x="186457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374900" y="44212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8</a:t>
            </a:r>
            <a:endParaRPr sz="1200">
              <a:latin typeface="Lato"/>
              <a:cs typeface="Lato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84700" y="1681148"/>
            <a:ext cx="4267200" cy="46688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877000" y="1942377"/>
            <a:ext cx="3658870" cy="2204085"/>
          </a:xfrm>
          <a:custGeom>
            <a:avLst/>
            <a:gdLst/>
            <a:ahLst/>
            <a:cxnLst/>
            <a:rect l="l" t="t" r="r" b="b"/>
            <a:pathLst>
              <a:path w="3658870" h="2204085">
                <a:moveTo>
                  <a:pt x="0" y="0"/>
                </a:moveTo>
                <a:lnTo>
                  <a:pt x="3658298" y="0"/>
                </a:lnTo>
                <a:lnTo>
                  <a:pt x="3658298" y="2203753"/>
                </a:lnTo>
                <a:lnTo>
                  <a:pt x="0" y="2203753"/>
                </a:lnTo>
                <a:lnTo>
                  <a:pt x="0" y="0"/>
                </a:lnTo>
                <a:close/>
              </a:path>
            </a:pathLst>
          </a:custGeom>
          <a:solidFill>
            <a:srgbClr val="B4C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57800" y="1948726"/>
            <a:ext cx="2889502" cy="21914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79182" y="217925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6"/>
                </a:lnTo>
                <a:lnTo>
                  <a:pt x="41715" y="202283"/>
                </a:lnTo>
                <a:lnTo>
                  <a:pt x="80968" y="223262"/>
                </a:lnTo>
                <a:lnTo>
                  <a:pt x="114086" y="228174"/>
                </a:lnTo>
                <a:lnTo>
                  <a:pt x="125272" y="227624"/>
                </a:lnTo>
                <a:lnTo>
                  <a:pt x="167866" y="214704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6"/>
                </a:lnTo>
                <a:lnTo>
                  <a:pt x="227624" y="102900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279182" y="217925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296315" y="196717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6"/>
                </a:lnTo>
                <a:lnTo>
                  <a:pt x="41715" y="202281"/>
                </a:lnTo>
                <a:lnTo>
                  <a:pt x="80970" y="223262"/>
                </a:lnTo>
                <a:lnTo>
                  <a:pt x="114086" y="228173"/>
                </a:lnTo>
                <a:lnTo>
                  <a:pt x="125274" y="227624"/>
                </a:lnTo>
                <a:lnTo>
                  <a:pt x="167866" y="214704"/>
                </a:lnTo>
                <a:lnTo>
                  <a:pt x="202281" y="186457"/>
                </a:lnTo>
                <a:lnTo>
                  <a:pt x="223260" y="147203"/>
                </a:lnTo>
                <a:lnTo>
                  <a:pt x="228173" y="114086"/>
                </a:lnTo>
                <a:lnTo>
                  <a:pt x="227624" y="102899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1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296315" y="196717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958439" y="217925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7" y="0"/>
                </a:moveTo>
                <a:lnTo>
                  <a:pt x="70427" y="8682"/>
                </a:lnTo>
                <a:lnTo>
                  <a:pt x="33413" y="33412"/>
                </a:lnTo>
                <a:lnTo>
                  <a:pt x="8684" y="70427"/>
                </a:lnTo>
                <a:lnTo>
                  <a:pt x="0" y="114086"/>
                </a:lnTo>
                <a:lnTo>
                  <a:pt x="549" y="125274"/>
                </a:lnTo>
                <a:lnTo>
                  <a:pt x="13469" y="167866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7" y="228174"/>
                </a:lnTo>
                <a:lnTo>
                  <a:pt x="125274" y="227624"/>
                </a:lnTo>
                <a:lnTo>
                  <a:pt x="167867" y="214704"/>
                </a:lnTo>
                <a:lnTo>
                  <a:pt x="202283" y="186458"/>
                </a:lnTo>
                <a:lnTo>
                  <a:pt x="223262" y="147204"/>
                </a:lnTo>
                <a:lnTo>
                  <a:pt x="228174" y="114086"/>
                </a:lnTo>
                <a:lnTo>
                  <a:pt x="227624" y="102900"/>
                </a:lnTo>
                <a:lnTo>
                  <a:pt x="214706" y="60307"/>
                </a:lnTo>
                <a:lnTo>
                  <a:pt x="186458" y="25891"/>
                </a:lnTo>
                <a:lnTo>
                  <a:pt x="147204" y="4912"/>
                </a:lnTo>
                <a:lnTo>
                  <a:pt x="114087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58439" y="217925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032500" y="2224151"/>
            <a:ext cx="4064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  <a:tabLst>
                <a:tab pos="316865" algn="l"/>
              </a:tabLst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3	1</a:t>
            </a:r>
            <a:endParaRPr sz="1200">
              <a:latin typeface="Lato"/>
              <a:cs typeface="Lato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66000" y="20082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2</a:t>
            </a:r>
            <a:endParaRPr sz="1200">
              <a:latin typeface="Lato"/>
              <a:cs typeface="Lato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76335" y="263814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2" y="70426"/>
                </a:lnTo>
                <a:lnTo>
                  <a:pt x="0" y="114086"/>
                </a:lnTo>
                <a:lnTo>
                  <a:pt x="549" y="125274"/>
                </a:lnTo>
                <a:lnTo>
                  <a:pt x="13468" y="167866"/>
                </a:lnTo>
                <a:lnTo>
                  <a:pt x="41715" y="202281"/>
                </a:lnTo>
                <a:lnTo>
                  <a:pt x="80970" y="223262"/>
                </a:lnTo>
                <a:lnTo>
                  <a:pt x="114086" y="228173"/>
                </a:lnTo>
                <a:lnTo>
                  <a:pt x="125274" y="227624"/>
                </a:lnTo>
                <a:lnTo>
                  <a:pt x="167866" y="214704"/>
                </a:lnTo>
                <a:lnTo>
                  <a:pt x="202283" y="186457"/>
                </a:lnTo>
                <a:lnTo>
                  <a:pt x="223262" y="147203"/>
                </a:lnTo>
                <a:lnTo>
                  <a:pt x="228173" y="114086"/>
                </a:lnTo>
                <a:lnTo>
                  <a:pt x="227624" y="102899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4" y="4911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576335" y="263814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645400" y="26813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4</a:t>
            </a:r>
            <a:endParaRPr sz="1200">
              <a:latin typeface="Lato"/>
              <a:cs typeface="Lato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555093" y="305104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7" y="0"/>
                </a:moveTo>
                <a:lnTo>
                  <a:pt x="70427" y="8682"/>
                </a:lnTo>
                <a:lnTo>
                  <a:pt x="33413" y="33412"/>
                </a:lnTo>
                <a:lnTo>
                  <a:pt x="8684" y="70427"/>
                </a:lnTo>
                <a:lnTo>
                  <a:pt x="0" y="114087"/>
                </a:lnTo>
                <a:lnTo>
                  <a:pt x="549" y="125274"/>
                </a:lnTo>
                <a:lnTo>
                  <a:pt x="13469" y="167867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7" y="228174"/>
                </a:lnTo>
                <a:lnTo>
                  <a:pt x="125274" y="227624"/>
                </a:lnTo>
                <a:lnTo>
                  <a:pt x="167866" y="214706"/>
                </a:lnTo>
                <a:lnTo>
                  <a:pt x="202283" y="186458"/>
                </a:lnTo>
                <a:lnTo>
                  <a:pt x="223262" y="147204"/>
                </a:lnTo>
                <a:lnTo>
                  <a:pt x="228174" y="114087"/>
                </a:lnTo>
                <a:lnTo>
                  <a:pt x="227624" y="102900"/>
                </a:lnTo>
                <a:lnTo>
                  <a:pt x="214706" y="60308"/>
                </a:lnTo>
                <a:lnTo>
                  <a:pt x="186458" y="25891"/>
                </a:lnTo>
                <a:lnTo>
                  <a:pt x="147204" y="4912"/>
                </a:lnTo>
                <a:lnTo>
                  <a:pt x="114087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55093" y="305104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626100" y="31004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5</a:t>
            </a:r>
            <a:endParaRPr sz="1200">
              <a:latin typeface="Lato"/>
              <a:cs typeface="Lato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576335" y="3733483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4"/>
                </a:lnTo>
                <a:lnTo>
                  <a:pt x="33412" y="33413"/>
                </a:lnTo>
                <a:lnTo>
                  <a:pt x="8682" y="70427"/>
                </a:lnTo>
                <a:lnTo>
                  <a:pt x="0" y="114087"/>
                </a:lnTo>
                <a:lnTo>
                  <a:pt x="549" y="125275"/>
                </a:lnTo>
                <a:lnTo>
                  <a:pt x="13468" y="167867"/>
                </a:lnTo>
                <a:lnTo>
                  <a:pt x="41715" y="202284"/>
                </a:lnTo>
                <a:lnTo>
                  <a:pt x="80970" y="223263"/>
                </a:lnTo>
                <a:lnTo>
                  <a:pt x="114086" y="228175"/>
                </a:lnTo>
                <a:lnTo>
                  <a:pt x="125274" y="227625"/>
                </a:lnTo>
                <a:lnTo>
                  <a:pt x="167866" y="214706"/>
                </a:lnTo>
                <a:lnTo>
                  <a:pt x="202283" y="186460"/>
                </a:lnTo>
                <a:lnTo>
                  <a:pt x="223262" y="147204"/>
                </a:lnTo>
                <a:lnTo>
                  <a:pt x="228173" y="114087"/>
                </a:lnTo>
                <a:lnTo>
                  <a:pt x="227624" y="102900"/>
                </a:lnTo>
                <a:lnTo>
                  <a:pt x="214704" y="60308"/>
                </a:lnTo>
                <a:lnTo>
                  <a:pt x="186457" y="25891"/>
                </a:lnTo>
                <a:lnTo>
                  <a:pt x="147204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576335" y="3733483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4"/>
                </a:lnTo>
                <a:lnTo>
                  <a:pt x="214705" y="167867"/>
                </a:lnTo>
                <a:lnTo>
                  <a:pt x="186458" y="202283"/>
                </a:lnTo>
                <a:lnTo>
                  <a:pt x="147203" y="223263"/>
                </a:lnTo>
                <a:lnTo>
                  <a:pt x="114086" y="228175"/>
                </a:lnTo>
                <a:lnTo>
                  <a:pt x="102900" y="227625"/>
                </a:lnTo>
                <a:lnTo>
                  <a:pt x="60307" y="214706"/>
                </a:lnTo>
                <a:lnTo>
                  <a:pt x="25891" y="186459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7645400" y="37735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6</a:t>
            </a:r>
            <a:endParaRPr sz="1200">
              <a:latin typeface="Lato"/>
              <a:cs typeface="Lato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555093" y="373348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7" y="0"/>
                </a:moveTo>
                <a:lnTo>
                  <a:pt x="70427" y="8682"/>
                </a:lnTo>
                <a:lnTo>
                  <a:pt x="33413" y="33412"/>
                </a:lnTo>
                <a:lnTo>
                  <a:pt x="8684" y="70427"/>
                </a:lnTo>
                <a:lnTo>
                  <a:pt x="0" y="114086"/>
                </a:lnTo>
                <a:lnTo>
                  <a:pt x="549" y="125274"/>
                </a:lnTo>
                <a:lnTo>
                  <a:pt x="13469" y="167866"/>
                </a:lnTo>
                <a:lnTo>
                  <a:pt x="41715" y="202281"/>
                </a:lnTo>
                <a:lnTo>
                  <a:pt x="80970" y="223262"/>
                </a:lnTo>
                <a:lnTo>
                  <a:pt x="114087" y="228173"/>
                </a:lnTo>
                <a:lnTo>
                  <a:pt x="125274" y="227624"/>
                </a:lnTo>
                <a:lnTo>
                  <a:pt x="167866" y="214704"/>
                </a:lnTo>
                <a:lnTo>
                  <a:pt x="202283" y="186457"/>
                </a:lnTo>
                <a:lnTo>
                  <a:pt x="223262" y="147203"/>
                </a:lnTo>
                <a:lnTo>
                  <a:pt x="228174" y="114086"/>
                </a:lnTo>
                <a:lnTo>
                  <a:pt x="227624" y="102899"/>
                </a:lnTo>
                <a:lnTo>
                  <a:pt x="214706" y="60307"/>
                </a:lnTo>
                <a:lnTo>
                  <a:pt x="186458" y="25891"/>
                </a:lnTo>
                <a:lnTo>
                  <a:pt x="147204" y="4912"/>
                </a:lnTo>
                <a:lnTo>
                  <a:pt x="114087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555093" y="373348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5626100" y="37735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7</a:t>
            </a:r>
            <a:endParaRPr sz="1200">
              <a:latin typeface="Lato"/>
              <a:cs typeface="Lato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04658" y="315781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6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6" y="228174"/>
                </a:lnTo>
                <a:lnTo>
                  <a:pt x="125272" y="227624"/>
                </a:lnTo>
                <a:lnTo>
                  <a:pt x="167866" y="214704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6"/>
                </a:lnTo>
                <a:lnTo>
                  <a:pt x="227624" y="102900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604658" y="315781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680200" y="32020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8</a:t>
            </a:r>
            <a:endParaRPr sz="1200">
              <a:latin typeface="Lato"/>
              <a:cs typeface="Lato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dt" sz="half" idx="6"/>
          </p:nvPr>
        </p:nvSpPr>
        <p:spPr>
          <a:xfrm>
            <a:off x="368300" y="5936234"/>
            <a:ext cx="4873625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lang="de-DE" b="1" dirty="0">
                <a:latin typeface="Lato Heavy"/>
                <a:cs typeface="Lato Heavy"/>
              </a:rPr>
              <a:t>2024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</a:t>
            </a:r>
            <a:r>
              <a:rPr dirty="0">
                <a:hlinkClick r:id="rId5"/>
              </a:rPr>
              <a:t> </a:t>
            </a:r>
            <a:r>
              <a:rPr lang="de-DE" dirty="0"/>
              <a:t>pete</a:t>
            </a:r>
            <a:r>
              <a:rPr lang="de-DE" spc="-55" dirty="0"/>
              <a:t>r</a:t>
            </a:r>
            <a:r>
              <a:rPr lang="de-DE" spc="-5" dirty="0"/>
              <a:t>.</a:t>
            </a:r>
            <a:r>
              <a:rPr lang="de-DE" spc="-35" dirty="0"/>
              <a:t>k</a:t>
            </a:r>
            <a:r>
              <a:rPr lang="de-DE" dirty="0"/>
              <a:t>ocks@brieftauben-markt.de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6770753" y="6175678"/>
            <a:ext cx="462280" cy="113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2555">
              <a:lnSpc>
                <a:spcPct val="137900"/>
              </a:lnSpc>
            </a:pP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I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G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O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N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- 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            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R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K</a:t>
            </a:r>
            <a:r>
              <a:rPr sz="250" b="1" spc="-5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T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L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.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O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40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endParaRPr sz="250">
              <a:latin typeface="Calibri"/>
              <a:cs typeface="Calibri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00194B12-B59F-2502-3012-31FC3833BD8A}"/>
              </a:ext>
            </a:extLst>
          </p:cNvPr>
          <p:cNvSpPr/>
          <p:nvPr/>
        </p:nvSpPr>
        <p:spPr>
          <a:xfrm>
            <a:off x="6680200" y="5746750"/>
            <a:ext cx="685800" cy="644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00" y="2003742"/>
            <a:ext cx="153098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lnSpc>
                <a:spcPct val="1167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365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</a:t>
            </a:r>
            <a:r>
              <a:rPr sz="1000" spc="-20" dirty="0">
                <a:latin typeface="Lato"/>
                <a:cs typeface="Lato"/>
              </a:rPr>
              <a:t>a</a:t>
            </a:r>
            <a:r>
              <a:rPr sz="1000" spc="-5" dirty="0">
                <a:latin typeface="Lato"/>
                <a:cs typeface="Lato"/>
              </a:rPr>
              <a:t>ys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a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15" dirty="0">
                <a:latin typeface="Lato"/>
                <a:cs typeface="Lato"/>
              </a:rPr>
              <a:t>ea</a:t>
            </a:r>
            <a:r>
              <a:rPr sz="1000" spc="-60" dirty="0">
                <a:latin typeface="Lato"/>
                <a:cs typeface="Lato"/>
              </a:rPr>
              <a:t>r</a:t>
            </a:r>
            <a:r>
              <a:rPr sz="1000" spc="-20" dirty="0">
                <a:latin typeface="Lato"/>
                <a:cs typeface="Lato"/>
              </a:rPr>
              <a:t>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24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hours</a:t>
            </a:r>
            <a:r>
              <a:rPr sz="1000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a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</a:t>
            </a:r>
            <a:r>
              <a:rPr sz="1000" spc="-20" dirty="0">
                <a:latin typeface="Lato"/>
                <a:cs typeface="Lato"/>
              </a:rPr>
              <a:t>a</a:t>
            </a:r>
            <a:r>
              <a:rPr sz="1000" spc="-10" dirty="0">
                <a:latin typeface="Lato"/>
                <a:cs typeface="Lato"/>
              </a:rPr>
              <a:t>y</a:t>
            </a:r>
            <a:endParaRPr sz="1000">
              <a:latin typeface="Lato"/>
              <a:cs typeface="La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9100" y="2448242"/>
            <a:ext cx="1304925" cy="660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global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presence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multiple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languages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high-quality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contacts</a:t>
            </a:r>
            <a:endParaRPr sz="100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100" y="3222942"/>
            <a:ext cx="1579880" cy="147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high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access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frequencies</a:t>
            </a:r>
            <a:endParaRPr sz="1000">
              <a:latin typeface="Lato"/>
              <a:cs typeface="Lato"/>
            </a:endParaRPr>
          </a:p>
          <a:p>
            <a:pPr marL="127000" marR="93980" indent="-114300">
              <a:lnSpc>
                <a:spcPct val="125000"/>
              </a:lnSpc>
              <a:spcBef>
                <a:spcPts val="5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updating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40" dirty="0">
                <a:latin typeface="Lato"/>
                <a:cs typeface="Lato"/>
              </a:rPr>
              <a:t>e</a:t>
            </a:r>
            <a:r>
              <a:rPr sz="1000" dirty="0">
                <a:latin typeface="Lato"/>
                <a:cs typeface="Lato"/>
              </a:rPr>
              <a:t>xhibition presence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30" dirty="0">
                <a:latin typeface="Lato"/>
                <a:cs typeface="Lato"/>
              </a:rPr>
              <a:t>-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endParaRPr sz="1000">
              <a:latin typeface="Lato"/>
              <a:cs typeface="Lato"/>
            </a:endParaRPr>
          </a:p>
          <a:p>
            <a:pPr marL="127000" marR="54610" indent="-114300">
              <a:lnSpc>
                <a:spcPct val="120800"/>
              </a:lnSpc>
              <a:spcBef>
                <a:spcPts val="55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newsletter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target </a:t>
            </a:r>
            <a:r>
              <a:rPr sz="1000" dirty="0">
                <a:latin typeface="Lato"/>
                <a:cs typeface="Lato"/>
              </a:rPr>
              <a:t>audience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with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messages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without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</a:t>
            </a:r>
            <a:r>
              <a:rPr sz="1000" spc="-20" dirty="0">
                <a:latin typeface="Lato"/>
                <a:cs typeface="Lato"/>
              </a:rPr>
              <a:t>n</a:t>
            </a:r>
            <a:r>
              <a:rPr sz="1000" spc="-10" dirty="0">
                <a:latin typeface="Lato"/>
                <a:cs typeface="Lato"/>
              </a:rPr>
              <a:t>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restrictions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30" dirty="0">
                <a:latin typeface="Lato"/>
                <a:cs typeface="Lato"/>
              </a:rPr>
              <a:t>…</a:t>
            </a:r>
            <a:endParaRPr sz="1000"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2800" y="1559242"/>
            <a:ext cx="8128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65" dirty="0">
                <a:solidFill>
                  <a:srgbClr val="2870A4"/>
                </a:solidFill>
                <a:latin typeface="Lato"/>
                <a:cs typeface="Lato"/>
              </a:rPr>
              <a:t>Y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ou</a:t>
            </a:r>
            <a:r>
              <a:rPr sz="1000" b="1" spc="30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bene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f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it</a:t>
            </a:r>
            <a:r>
              <a:rPr sz="1000" b="1" spc="-5" dirty="0">
                <a:solidFill>
                  <a:srgbClr val="2870A4"/>
                </a:solidFill>
                <a:latin typeface="Lato"/>
                <a:cs typeface="Lato"/>
              </a:rPr>
              <a:t>s</a:t>
            </a:r>
            <a:endParaRPr sz="1000">
              <a:latin typeface="Lato"/>
              <a:cs typeface="La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3021" y="1470205"/>
            <a:ext cx="304800" cy="305435"/>
          </a:xfrm>
          <a:custGeom>
            <a:avLst/>
            <a:gdLst/>
            <a:ahLst/>
            <a:cxnLst/>
            <a:rect l="l" t="t" r="r" b="b"/>
            <a:pathLst>
              <a:path w="304800" h="305435">
                <a:moveTo>
                  <a:pt x="162785" y="55729"/>
                </a:moveTo>
                <a:lnTo>
                  <a:pt x="42524" y="176028"/>
                </a:lnTo>
                <a:lnTo>
                  <a:pt x="0" y="305043"/>
                </a:lnTo>
                <a:lnTo>
                  <a:pt x="71206" y="281571"/>
                </a:lnTo>
                <a:lnTo>
                  <a:pt x="51334" y="281571"/>
                </a:lnTo>
                <a:lnTo>
                  <a:pt x="51334" y="275711"/>
                </a:lnTo>
                <a:lnTo>
                  <a:pt x="46928" y="271318"/>
                </a:lnTo>
                <a:lnTo>
                  <a:pt x="41067" y="263975"/>
                </a:lnTo>
                <a:lnTo>
                  <a:pt x="33724" y="256646"/>
                </a:lnTo>
                <a:lnTo>
                  <a:pt x="27863" y="253709"/>
                </a:lnTo>
                <a:lnTo>
                  <a:pt x="23471" y="253709"/>
                </a:lnTo>
                <a:lnTo>
                  <a:pt x="27863" y="243441"/>
                </a:lnTo>
                <a:lnTo>
                  <a:pt x="27863" y="240518"/>
                </a:lnTo>
                <a:lnTo>
                  <a:pt x="30801" y="231720"/>
                </a:lnTo>
                <a:lnTo>
                  <a:pt x="32269" y="225845"/>
                </a:lnTo>
                <a:lnTo>
                  <a:pt x="35193" y="219984"/>
                </a:lnTo>
                <a:lnTo>
                  <a:pt x="36661" y="214123"/>
                </a:lnTo>
                <a:lnTo>
                  <a:pt x="39599" y="208248"/>
                </a:lnTo>
                <a:lnTo>
                  <a:pt x="41067" y="200919"/>
                </a:lnTo>
                <a:lnTo>
                  <a:pt x="43991" y="195058"/>
                </a:lnTo>
                <a:lnTo>
                  <a:pt x="46928" y="183323"/>
                </a:lnTo>
                <a:lnTo>
                  <a:pt x="49866" y="177448"/>
                </a:lnTo>
                <a:lnTo>
                  <a:pt x="63070" y="177448"/>
                </a:lnTo>
                <a:lnTo>
                  <a:pt x="173056" y="67462"/>
                </a:lnTo>
                <a:lnTo>
                  <a:pt x="162785" y="55729"/>
                </a:lnTo>
                <a:close/>
              </a:path>
              <a:path w="304800" h="305435">
                <a:moveTo>
                  <a:pt x="237517" y="132050"/>
                </a:moveTo>
                <a:lnTo>
                  <a:pt x="120252" y="249316"/>
                </a:lnTo>
                <a:lnTo>
                  <a:pt x="127596" y="255177"/>
                </a:lnTo>
                <a:lnTo>
                  <a:pt x="51334" y="281571"/>
                </a:lnTo>
                <a:lnTo>
                  <a:pt x="71206" y="281571"/>
                </a:lnTo>
                <a:lnTo>
                  <a:pt x="129053" y="262503"/>
                </a:lnTo>
                <a:lnTo>
                  <a:pt x="249317" y="142255"/>
                </a:lnTo>
                <a:lnTo>
                  <a:pt x="237517" y="132050"/>
                </a:lnTo>
                <a:close/>
              </a:path>
              <a:path w="304800" h="305435">
                <a:moveTo>
                  <a:pt x="212577" y="105671"/>
                </a:moveTo>
                <a:lnTo>
                  <a:pt x="95326" y="224375"/>
                </a:lnTo>
                <a:lnTo>
                  <a:pt x="107125" y="234580"/>
                </a:lnTo>
                <a:lnTo>
                  <a:pt x="224376" y="117328"/>
                </a:lnTo>
                <a:lnTo>
                  <a:pt x="212577" y="105671"/>
                </a:lnTo>
                <a:close/>
              </a:path>
              <a:path w="304800" h="305435">
                <a:moveTo>
                  <a:pt x="187651" y="80729"/>
                </a:moveTo>
                <a:lnTo>
                  <a:pt x="70400" y="197981"/>
                </a:lnTo>
                <a:lnTo>
                  <a:pt x="80746" y="209639"/>
                </a:lnTo>
                <a:lnTo>
                  <a:pt x="199450" y="92388"/>
                </a:lnTo>
                <a:lnTo>
                  <a:pt x="187651" y="80729"/>
                </a:lnTo>
                <a:close/>
              </a:path>
              <a:path w="304800" h="305435">
                <a:moveTo>
                  <a:pt x="63070" y="177448"/>
                </a:moveTo>
                <a:lnTo>
                  <a:pt x="49866" y="177448"/>
                </a:lnTo>
                <a:lnTo>
                  <a:pt x="55790" y="184727"/>
                </a:lnTo>
                <a:lnTo>
                  <a:pt x="63070" y="177448"/>
                </a:lnTo>
                <a:close/>
              </a:path>
              <a:path w="304800" h="305435">
                <a:moveTo>
                  <a:pt x="184791" y="35192"/>
                </a:moveTo>
                <a:lnTo>
                  <a:pt x="173056" y="45459"/>
                </a:lnTo>
                <a:lnTo>
                  <a:pt x="259584" y="131987"/>
                </a:lnTo>
                <a:lnTo>
                  <a:pt x="271302" y="120235"/>
                </a:lnTo>
                <a:lnTo>
                  <a:pt x="184791" y="35192"/>
                </a:lnTo>
                <a:close/>
              </a:path>
              <a:path w="304800" h="305435">
                <a:moveTo>
                  <a:pt x="237581" y="0"/>
                </a:moveTo>
                <a:lnTo>
                  <a:pt x="225845" y="0"/>
                </a:lnTo>
                <a:lnTo>
                  <a:pt x="221453" y="2937"/>
                </a:lnTo>
                <a:lnTo>
                  <a:pt x="215578" y="4405"/>
                </a:lnTo>
                <a:lnTo>
                  <a:pt x="209717" y="8798"/>
                </a:lnTo>
                <a:lnTo>
                  <a:pt x="195058" y="23470"/>
                </a:lnTo>
                <a:lnTo>
                  <a:pt x="281572" y="109984"/>
                </a:lnTo>
                <a:lnTo>
                  <a:pt x="296245" y="95326"/>
                </a:lnTo>
                <a:lnTo>
                  <a:pt x="300637" y="89465"/>
                </a:lnTo>
                <a:lnTo>
                  <a:pt x="302476" y="83002"/>
                </a:lnTo>
                <a:lnTo>
                  <a:pt x="304584" y="74270"/>
                </a:lnTo>
                <a:lnTo>
                  <a:pt x="304066" y="57313"/>
                </a:lnTo>
                <a:lnTo>
                  <a:pt x="299697" y="45453"/>
                </a:lnTo>
                <a:lnTo>
                  <a:pt x="291824" y="35178"/>
                </a:lnTo>
                <a:lnTo>
                  <a:pt x="262033" y="6491"/>
                </a:lnTo>
                <a:lnTo>
                  <a:pt x="250510" y="1623"/>
                </a:lnTo>
                <a:lnTo>
                  <a:pt x="237581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25700" y="2003742"/>
            <a:ext cx="17824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lnSpc>
                <a:spcPct val="1167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40" dirty="0">
                <a:latin typeface="Lato"/>
                <a:cs typeface="Lato"/>
              </a:rPr>
              <a:t>e</a:t>
            </a:r>
            <a:r>
              <a:rPr sz="1000" spc="5" dirty="0">
                <a:latin typeface="Lato"/>
                <a:cs typeface="Lato"/>
              </a:rPr>
              <a:t>xhibitor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stand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for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companies</a:t>
            </a:r>
            <a:r>
              <a:rPr sz="1000" spc="-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fanciers</a:t>
            </a:r>
            <a:endParaRPr sz="1000">
              <a:latin typeface="Lato"/>
              <a:cs typeface="La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5700" y="2448242"/>
            <a:ext cx="1995805" cy="110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products,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services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5" dirty="0">
                <a:latin typeface="Lato"/>
                <a:cs typeface="Lato"/>
              </a:rPr>
              <a:t>lofts,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pigeons</a:t>
            </a:r>
            <a:endParaRPr sz="1000">
              <a:latin typeface="Lato"/>
              <a:cs typeface="Lato"/>
            </a:endParaRPr>
          </a:p>
          <a:p>
            <a:pPr marL="127000" marR="608965" indent="-114300">
              <a:lnSpc>
                <a:spcPct val="125000"/>
              </a:lnSpc>
              <a:spcBef>
                <a:spcPts val="5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25" dirty="0">
                <a:latin typeface="Lato"/>
                <a:cs typeface="Lato"/>
              </a:rPr>
              <a:t>ev</a:t>
            </a:r>
            <a:r>
              <a:rPr sz="1000" spc="-5" dirty="0">
                <a:latin typeface="Lato"/>
                <a:cs typeface="Lato"/>
              </a:rPr>
              <a:t>ents,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special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actions, informations,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links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newslette</a:t>
            </a:r>
            <a:r>
              <a:rPr sz="1000" spc="-70" dirty="0">
                <a:latin typeface="Lato"/>
                <a:cs typeface="Lato"/>
              </a:rPr>
              <a:t>r</a:t>
            </a:r>
            <a:r>
              <a:rPr sz="1000" spc="-20" dirty="0">
                <a:latin typeface="Lato"/>
                <a:cs typeface="Lato"/>
              </a:rPr>
              <a:t>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auctions,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shops</a:t>
            </a:r>
            <a:endParaRPr sz="1000">
              <a:latin typeface="Lato"/>
              <a:cs typeface="La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5700" y="3667442"/>
            <a:ext cx="1629410" cy="660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mar</a:t>
            </a:r>
            <a:r>
              <a:rPr sz="1000" spc="-20" dirty="0">
                <a:latin typeface="Lato"/>
                <a:cs typeface="Lato"/>
              </a:rPr>
              <a:t>k</a:t>
            </a:r>
            <a:r>
              <a:rPr sz="1000" dirty="0">
                <a:latin typeface="Lato"/>
                <a:cs typeface="Lato"/>
              </a:rPr>
              <a:t>eting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search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engine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optimization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much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more…</a:t>
            </a:r>
            <a:endParaRPr sz="1000">
              <a:latin typeface="Lato"/>
              <a:cs typeface="La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2100" y="1483042"/>
            <a:ext cx="88455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Wha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d</a:t>
            </a:r>
            <a:r>
              <a:rPr sz="1000" b="1" spc="0" dirty="0">
                <a:solidFill>
                  <a:srgbClr val="2870A4"/>
                </a:solidFill>
                <a:latin typeface="Lato"/>
                <a:cs typeface="Lato"/>
              </a:rPr>
              <a:t>oe</a:t>
            </a:r>
            <a:r>
              <a:rPr sz="1000" b="1" spc="-5" dirty="0">
                <a:solidFill>
                  <a:srgbClr val="2870A4"/>
                </a:solidFill>
                <a:latin typeface="Lato"/>
                <a:cs typeface="Lato"/>
              </a:rPr>
              <a:t>s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he 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port</a:t>
            </a:r>
            <a:r>
              <a:rPr sz="1000" b="1" spc="30" dirty="0">
                <a:solidFill>
                  <a:srgbClr val="2870A4"/>
                </a:solidFill>
                <a:latin typeface="Lato"/>
                <a:cs typeface="Lato"/>
              </a:rPr>
              <a:t>a</a:t>
            </a:r>
            <a:r>
              <a:rPr sz="1000" b="1" spc="10" dirty="0">
                <a:solidFill>
                  <a:srgbClr val="2870A4"/>
                </a:solidFill>
                <a:latin typeface="Lato"/>
                <a:cs typeface="Lato"/>
              </a:rPr>
              <a:t>l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offer</a:t>
            </a:r>
            <a:endParaRPr sz="1000">
              <a:latin typeface="Lato"/>
              <a:cs typeface="La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62500" y="2003742"/>
            <a:ext cx="1726564" cy="110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presentation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compa</a:t>
            </a:r>
            <a:r>
              <a:rPr sz="1000" spc="-30" dirty="0">
                <a:latin typeface="Lato"/>
                <a:cs typeface="Lato"/>
              </a:rPr>
              <a:t>n</a:t>
            </a:r>
            <a:r>
              <a:rPr sz="1000" spc="-10" dirty="0">
                <a:latin typeface="Lato"/>
                <a:cs typeface="Lato"/>
              </a:rPr>
              <a:t>y</a:t>
            </a:r>
            <a:endParaRPr sz="1000">
              <a:latin typeface="Lato"/>
              <a:cs typeface="Lato"/>
            </a:endParaRPr>
          </a:p>
          <a:p>
            <a:pPr marL="127000" marR="531495" indent="-114300">
              <a:lnSpc>
                <a:spcPct val="125000"/>
              </a:lnSpc>
              <a:spcBef>
                <a:spcPts val="5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presentation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 products,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services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contact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persons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25" dirty="0">
                <a:latin typeface="Lato"/>
                <a:cs typeface="Lato"/>
              </a:rPr>
              <a:t>ev</a:t>
            </a:r>
            <a:r>
              <a:rPr sz="1000" spc="-5" dirty="0">
                <a:latin typeface="Lato"/>
                <a:cs typeface="Lato"/>
              </a:rPr>
              <a:t>ents,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special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actions</a:t>
            </a:r>
            <a:endParaRPr sz="1000">
              <a:latin typeface="Lato"/>
              <a:cs typeface="La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2500" y="3222942"/>
            <a:ext cx="1741805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informations,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links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optional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with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40" dirty="0">
                <a:latin typeface="Lato"/>
                <a:cs typeface="Lato"/>
              </a:rPr>
              <a:t>e</a:t>
            </a:r>
            <a:r>
              <a:rPr sz="1000" dirty="0">
                <a:latin typeface="Lato"/>
                <a:cs typeface="Lato"/>
              </a:rPr>
              <a:t>xhibition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films</a:t>
            </a:r>
            <a:endParaRPr sz="1000">
              <a:latin typeface="Lato"/>
              <a:cs typeface="La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57800" y="1483042"/>
            <a:ext cx="814069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0" dirty="0">
                <a:solidFill>
                  <a:srgbClr val="2870A4"/>
                </a:solidFill>
                <a:latin typeface="Lato"/>
                <a:cs typeface="Lato"/>
              </a:rPr>
              <a:t>Th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e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e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xhibito</a:t>
            </a:r>
            <a:r>
              <a:rPr sz="1000" b="1" spc="30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 sta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n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d</a:t>
            </a:r>
            <a:endParaRPr sz="1000">
              <a:latin typeface="Lato"/>
              <a:cs typeface="La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37974" y="1470205"/>
            <a:ext cx="305435" cy="305435"/>
          </a:xfrm>
          <a:custGeom>
            <a:avLst/>
            <a:gdLst/>
            <a:ahLst/>
            <a:cxnLst/>
            <a:rect l="l" t="t" r="r" b="b"/>
            <a:pathLst>
              <a:path w="305435" h="305435">
                <a:moveTo>
                  <a:pt x="183380" y="254471"/>
                </a:moveTo>
                <a:lnTo>
                  <a:pt x="9729" y="254471"/>
                </a:lnTo>
                <a:lnTo>
                  <a:pt x="121691" y="254472"/>
                </a:lnTo>
                <a:lnTo>
                  <a:pt x="116819" y="293618"/>
                </a:lnTo>
                <a:lnTo>
                  <a:pt x="108713" y="303405"/>
                </a:lnTo>
                <a:lnTo>
                  <a:pt x="108713" y="305043"/>
                </a:lnTo>
                <a:lnTo>
                  <a:pt x="196328" y="305043"/>
                </a:lnTo>
                <a:lnTo>
                  <a:pt x="196328" y="303405"/>
                </a:lnTo>
                <a:lnTo>
                  <a:pt x="188222" y="293617"/>
                </a:lnTo>
                <a:lnTo>
                  <a:pt x="183380" y="254471"/>
                </a:lnTo>
                <a:close/>
              </a:path>
              <a:path w="305435" h="305435">
                <a:moveTo>
                  <a:pt x="295311" y="0"/>
                </a:moveTo>
                <a:lnTo>
                  <a:pt x="9729" y="0"/>
                </a:lnTo>
                <a:lnTo>
                  <a:pt x="6496" y="1638"/>
                </a:lnTo>
                <a:lnTo>
                  <a:pt x="4871" y="4899"/>
                </a:lnTo>
                <a:lnTo>
                  <a:pt x="1623" y="6523"/>
                </a:lnTo>
                <a:lnTo>
                  <a:pt x="0" y="9786"/>
                </a:lnTo>
                <a:lnTo>
                  <a:pt x="0" y="244684"/>
                </a:lnTo>
                <a:lnTo>
                  <a:pt x="1623" y="247947"/>
                </a:lnTo>
                <a:lnTo>
                  <a:pt x="4871" y="249585"/>
                </a:lnTo>
                <a:lnTo>
                  <a:pt x="6496" y="252846"/>
                </a:lnTo>
                <a:lnTo>
                  <a:pt x="9729" y="254471"/>
                </a:lnTo>
                <a:lnTo>
                  <a:pt x="295311" y="254471"/>
                </a:lnTo>
                <a:lnTo>
                  <a:pt x="298546" y="252846"/>
                </a:lnTo>
                <a:lnTo>
                  <a:pt x="300170" y="249585"/>
                </a:lnTo>
                <a:lnTo>
                  <a:pt x="303418" y="247947"/>
                </a:lnTo>
                <a:lnTo>
                  <a:pt x="305042" y="244684"/>
                </a:lnTo>
                <a:lnTo>
                  <a:pt x="305042" y="226749"/>
                </a:lnTo>
                <a:lnTo>
                  <a:pt x="147648" y="226749"/>
                </a:lnTo>
                <a:lnTo>
                  <a:pt x="144414" y="223486"/>
                </a:lnTo>
                <a:lnTo>
                  <a:pt x="144414" y="213700"/>
                </a:lnTo>
                <a:lnTo>
                  <a:pt x="147648" y="210437"/>
                </a:lnTo>
                <a:lnTo>
                  <a:pt x="305042" y="210437"/>
                </a:lnTo>
                <a:lnTo>
                  <a:pt x="305042" y="190850"/>
                </a:lnTo>
                <a:lnTo>
                  <a:pt x="17849" y="190850"/>
                </a:lnTo>
                <a:lnTo>
                  <a:pt x="17883" y="17948"/>
                </a:lnTo>
                <a:lnTo>
                  <a:pt x="305042" y="17948"/>
                </a:lnTo>
                <a:lnTo>
                  <a:pt x="305042" y="9786"/>
                </a:lnTo>
                <a:lnTo>
                  <a:pt x="303418" y="6523"/>
                </a:lnTo>
                <a:lnTo>
                  <a:pt x="300170" y="4899"/>
                </a:lnTo>
                <a:lnTo>
                  <a:pt x="298546" y="1638"/>
                </a:lnTo>
                <a:lnTo>
                  <a:pt x="295311" y="0"/>
                </a:lnTo>
                <a:close/>
              </a:path>
              <a:path w="305435" h="305435">
                <a:moveTo>
                  <a:pt x="305042" y="210437"/>
                </a:moveTo>
                <a:lnTo>
                  <a:pt x="157393" y="210437"/>
                </a:lnTo>
                <a:lnTo>
                  <a:pt x="160627" y="213700"/>
                </a:lnTo>
                <a:lnTo>
                  <a:pt x="160627" y="223486"/>
                </a:lnTo>
                <a:lnTo>
                  <a:pt x="157393" y="226749"/>
                </a:lnTo>
                <a:lnTo>
                  <a:pt x="305042" y="226749"/>
                </a:lnTo>
                <a:lnTo>
                  <a:pt x="305042" y="210437"/>
                </a:lnTo>
                <a:close/>
              </a:path>
              <a:path w="305435" h="305435">
                <a:moveTo>
                  <a:pt x="305042" y="17948"/>
                </a:moveTo>
                <a:lnTo>
                  <a:pt x="17883" y="17948"/>
                </a:lnTo>
                <a:lnTo>
                  <a:pt x="287191" y="17964"/>
                </a:lnTo>
                <a:lnTo>
                  <a:pt x="287157" y="190850"/>
                </a:lnTo>
                <a:lnTo>
                  <a:pt x="305042" y="190850"/>
                </a:lnTo>
                <a:lnTo>
                  <a:pt x="305042" y="17948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75200" y="1473200"/>
            <a:ext cx="381000" cy="292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908800" y="2003742"/>
            <a:ext cx="1611630" cy="1028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presentation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fancier</a:t>
            </a:r>
            <a:endParaRPr sz="1000">
              <a:latin typeface="Lato"/>
              <a:cs typeface="Lato"/>
            </a:endParaRPr>
          </a:p>
          <a:p>
            <a:pPr marL="127000" marR="164465" indent="-114300">
              <a:lnSpc>
                <a:spcPct val="125000"/>
              </a:lnSpc>
              <a:spcBef>
                <a:spcPts val="5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Presentation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loft, pigeons</a:t>
            </a:r>
            <a:endParaRPr sz="1000">
              <a:latin typeface="Lato"/>
              <a:cs typeface="Lato"/>
            </a:endParaRPr>
          </a:p>
          <a:p>
            <a:pPr marL="127000" marR="348615" indent="-114300">
              <a:lnSpc>
                <a:spcPct val="116700"/>
              </a:lnSpc>
              <a:spcBef>
                <a:spcPts val="6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contact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information, contact </a:t>
            </a:r>
            <a:r>
              <a:rPr sz="1000" spc="-130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persons</a:t>
            </a:r>
            <a:endParaRPr sz="1000">
              <a:latin typeface="Lato"/>
              <a:cs typeface="La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08800" y="3146742"/>
            <a:ext cx="745490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5" dirty="0">
                <a:latin typeface="Lato"/>
                <a:cs typeface="Lato"/>
              </a:rPr>
              <a:t>reports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114" dirty="0">
                <a:latin typeface="Lato"/>
                <a:cs typeface="Lato"/>
              </a:rPr>
              <a:t>T</a:t>
            </a:r>
            <a:r>
              <a:rPr sz="1000" spc="-15" dirty="0">
                <a:latin typeface="Lato"/>
                <a:cs typeface="Lato"/>
              </a:rPr>
              <a:t>op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results</a:t>
            </a:r>
            <a:endParaRPr sz="1000">
              <a:latin typeface="Lato"/>
              <a:cs typeface="La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15200" y="1483042"/>
            <a:ext cx="85344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0" dirty="0">
                <a:solidFill>
                  <a:srgbClr val="2870A4"/>
                </a:solidFill>
                <a:latin typeface="Lato"/>
                <a:cs typeface="Lato"/>
              </a:rPr>
              <a:t>Th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e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0" dirty="0">
                <a:solidFill>
                  <a:srgbClr val="2870A4"/>
                </a:solidFill>
                <a:latin typeface="Lato"/>
                <a:cs typeface="Lato"/>
              </a:rPr>
              <a:t>p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ige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on 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fanc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i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er</a:t>
            </a:r>
            <a:r>
              <a:rPr sz="1000" b="1" spc="5" dirty="0">
                <a:solidFill>
                  <a:srgbClr val="2870A4"/>
                </a:solidFill>
                <a:latin typeface="Lato"/>
                <a:cs typeface="Lato"/>
              </a:rPr>
              <a:t>s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5" dirty="0">
                <a:solidFill>
                  <a:srgbClr val="2870A4"/>
                </a:solidFill>
                <a:latin typeface="Lato"/>
                <a:cs typeface="Lato"/>
              </a:rPr>
              <a:t>s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and</a:t>
            </a:r>
            <a:endParaRPr sz="1000">
              <a:latin typeface="Lato"/>
              <a:cs typeface="Lato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921500" y="1485900"/>
            <a:ext cx="317500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P</a:t>
            </a:r>
            <a:r>
              <a:rPr spc="-10" dirty="0">
                <a:solidFill>
                  <a:srgbClr val="000000"/>
                </a:solidFill>
              </a:rPr>
              <a:t>i</a:t>
            </a:r>
            <a:r>
              <a:rPr spc="-35" dirty="0">
                <a:solidFill>
                  <a:srgbClr val="000000"/>
                </a:solidFill>
              </a:rPr>
              <a:t>g</a:t>
            </a:r>
            <a:r>
              <a:rPr spc="-15" dirty="0">
                <a:solidFill>
                  <a:srgbClr val="000000"/>
                </a:solidFill>
              </a:rPr>
              <a:t>eo</a:t>
            </a:r>
            <a:r>
              <a:rPr dirty="0">
                <a:solidFill>
                  <a:srgbClr val="000000"/>
                </a:solidFill>
              </a:rPr>
              <a:t>n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port</a:t>
            </a:r>
            <a:r>
              <a:rPr dirty="0">
                <a:solidFill>
                  <a:srgbClr val="000000"/>
                </a:solidFill>
              </a:rPr>
              <a:t>al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/>
              <a:t>at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spc="-15" dirty="0"/>
              <a:t>g</a:t>
            </a:r>
            <a:r>
              <a:rPr dirty="0"/>
              <a:t>lan</a:t>
            </a:r>
            <a:r>
              <a:rPr spc="-20" dirty="0"/>
              <a:t>c</a:t>
            </a:r>
            <a:r>
              <a:rPr dirty="0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xfrm>
            <a:off x="368300" y="5936234"/>
            <a:ext cx="4873625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20</a:t>
            </a:r>
            <a:r>
              <a:rPr lang="de-DE" b="1" dirty="0">
                <a:latin typeface="Lato Heavy"/>
                <a:cs typeface="Lato Heavy"/>
              </a:rPr>
              <a:t>24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</a:t>
            </a:r>
            <a:r>
              <a:rPr dirty="0">
                <a:hlinkClick r:id="rId5"/>
              </a:rPr>
              <a:t> </a:t>
            </a:r>
            <a:r>
              <a:rPr lang="de-DE" dirty="0"/>
              <a:t>pete</a:t>
            </a:r>
            <a:r>
              <a:rPr lang="de-DE" spc="-55" dirty="0"/>
              <a:t>r</a:t>
            </a:r>
            <a:r>
              <a:rPr lang="de-DE" spc="-5" dirty="0"/>
              <a:t>.</a:t>
            </a:r>
            <a:r>
              <a:rPr lang="de-DE" spc="-35" dirty="0"/>
              <a:t>k</a:t>
            </a:r>
            <a:r>
              <a:rPr lang="de-DE" dirty="0"/>
              <a:t>ocks@brieftauben-markt.de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770753" y="6175678"/>
            <a:ext cx="462280" cy="113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2555">
              <a:lnSpc>
                <a:spcPct val="137900"/>
              </a:lnSpc>
            </a:pP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I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G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O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N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- 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            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R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K</a:t>
            </a:r>
            <a:r>
              <a:rPr sz="250" b="1" spc="-5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T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L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.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O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40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endParaRPr sz="250">
              <a:latin typeface="Calibri"/>
              <a:cs typeface="Calibri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43D94E7-6785-030F-A958-0C6D816BF223}"/>
              </a:ext>
            </a:extLst>
          </p:cNvPr>
          <p:cNvSpPr/>
          <p:nvPr/>
        </p:nvSpPr>
        <p:spPr>
          <a:xfrm>
            <a:off x="6770753" y="5822950"/>
            <a:ext cx="544447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de-DE" spc="-10" dirty="0" err="1">
                <a:solidFill>
                  <a:srgbClr val="000000"/>
                </a:solidFill>
              </a:rPr>
              <a:t>Exhibi</a:t>
            </a:r>
            <a:r>
              <a:rPr lang="de-DE" spc="-20" dirty="0" err="1">
                <a:solidFill>
                  <a:srgbClr val="000000"/>
                </a:solidFill>
              </a:rPr>
              <a:t>t</a:t>
            </a:r>
            <a:r>
              <a:rPr lang="de-DE" spc="-15" dirty="0" err="1">
                <a:solidFill>
                  <a:srgbClr val="000000"/>
                </a:solidFill>
              </a:rPr>
              <a:t>o</a:t>
            </a:r>
            <a:r>
              <a:rPr lang="de-DE" dirty="0" err="1">
                <a:solidFill>
                  <a:srgbClr val="000000"/>
                </a:solidFill>
              </a:rPr>
              <a:t>r</a:t>
            </a:r>
            <a:r>
              <a:rPr lang="de-DE" spc="-45" dirty="0">
                <a:solidFill>
                  <a:srgbClr val="000000"/>
                </a:solidFill>
              </a:rPr>
              <a:t> </a:t>
            </a:r>
            <a:r>
              <a:rPr lang="de-DE" spc="-15" dirty="0" err="1">
                <a:solidFill>
                  <a:srgbClr val="000000"/>
                </a:solidFill>
              </a:rPr>
              <a:t>packa</a:t>
            </a:r>
            <a:r>
              <a:rPr lang="de-DE" spc="-35" dirty="0" err="1">
                <a:solidFill>
                  <a:srgbClr val="000000"/>
                </a:solidFill>
              </a:rPr>
              <a:t>g</a:t>
            </a:r>
            <a:r>
              <a:rPr lang="de-DE" spc="-10" dirty="0" err="1">
                <a:solidFill>
                  <a:srgbClr val="000000"/>
                </a:solidFill>
              </a:rPr>
              <a:t>es</a:t>
            </a:r>
            <a:r>
              <a:rPr lang="de-DE" spc="-5" dirty="0">
                <a:solidFill>
                  <a:srgbClr val="000000"/>
                </a:solidFill>
              </a:rPr>
              <a:t> </a:t>
            </a:r>
            <a:r>
              <a:rPr lang="de-DE" spc="-25" dirty="0" err="1"/>
              <a:t>f</a:t>
            </a:r>
            <a:r>
              <a:rPr lang="de-DE" spc="-15" dirty="0" err="1"/>
              <a:t>o</a:t>
            </a:r>
            <a:r>
              <a:rPr lang="de-DE" dirty="0" err="1"/>
              <a:t>r</a:t>
            </a:r>
            <a:r>
              <a:rPr lang="de-DE" spc="-45" dirty="0"/>
              <a:t> </a:t>
            </a:r>
            <a:r>
              <a:rPr lang="de-DE" spc="-20" dirty="0" err="1"/>
              <a:t>c</a:t>
            </a:r>
            <a:r>
              <a:rPr lang="de-DE" spc="-15" dirty="0" err="1"/>
              <a:t>ompanies</a:t>
            </a:r>
            <a:endParaRPr lang="de-DE"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6172200" y="1180496"/>
            <a:ext cx="80264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20" dirty="0">
                <a:solidFill>
                  <a:srgbClr val="3281B1"/>
                </a:solidFill>
                <a:latin typeface="Lato"/>
                <a:cs typeface="Lato"/>
              </a:rPr>
              <a:t>Pr</a:t>
            </a:r>
            <a:r>
              <a:rPr sz="1100" b="1" spc="-15" dirty="0">
                <a:solidFill>
                  <a:srgbClr val="3281B1"/>
                </a:solidFill>
                <a:latin typeface="Lato"/>
                <a:cs typeface="Lato"/>
              </a:rPr>
              <a:t>ofession</a:t>
            </a:r>
            <a:r>
              <a:rPr sz="1100" b="1" spc="15" dirty="0">
                <a:solidFill>
                  <a:srgbClr val="3281B1"/>
                </a:solidFill>
                <a:latin typeface="Lato"/>
                <a:cs typeface="Lato"/>
              </a:rPr>
              <a:t>a</a:t>
            </a:r>
            <a:r>
              <a:rPr sz="1100" b="1" spc="20" dirty="0">
                <a:solidFill>
                  <a:srgbClr val="3281B1"/>
                </a:solidFill>
                <a:latin typeface="Lato"/>
                <a:cs typeface="Lato"/>
              </a:rPr>
              <a:t>l</a:t>
            </a:r>
            <a:endParaRPr sz="110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92700" y="1180496"/>
            <a:ext cx="3556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5" dirty="0">
                <a:solidFill>
                  <a:srgbClr val="3281B1"/>
                </a:solidFill>
                <a:latin typeface="Lato"/>
                <a:cs typeface="Lato"/>
              </a:rPr>
              <a:t>B</a:t>
            </a:r>
            <a:r>
              <a:rPr sz="1100" b="1" spc="15" dirty="0">
                <a:solidFill>
                  <a:srgbClr val="3281B1"/>
                </a:solidFill>
                <a:latin typeface="Lato"/>
                <a:cs typeface="Lato"/>
              </a:rPr>
              <a:t>a</a:t>
            </a:r>
            <a:r>
              <a:rPr sz="1100" b="1" spc="5" dirty="0">
                <a:solidFill>
                  <a:srgbClr val="3281B1"/>
                </a:solidFill>
                <a:latin typeface="Lato"/>
                <a:cs typeface="Lato"/>
              </a:rPr>
              <a:t>si</a:t>
            </a:r>
            <a:r>
              <a:rPr sz="1100" b="1" spc="-15" dirty="0">
                <a:solidFill>
                  <a:srgbClr val="3281B1"/>
                </a:solidFill>
                <a:latin typeface="Lato"/>
                <a:cs typeface="Lato"/>
              </a:rPr>
              <a:t>c</a:t>
            </a:r>
            <a:endParaRPr sz="1100"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5600" y="1648142"/>
            <a:ext cx="20751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stand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with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compa</a:t>
            </a:r>
            <a:r>
              <a:rPr sz="1000" spc="-30" dirty="0">
                <a:latin typeface="Lato"/>
                <a:cs typeface="Lato"/>
              </a:rPr>
              <a:t>n</a:t>
            </a:r>
            <a:r>
              <a:rPr sz="1000" spc="-10" dirty="0">
                <a:latin typeface="Lato"/>
                <a:cs typeface="Lato"/>
              </a:rPr>
              <a:t>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logo</a:t>
            </a:r>
            <a:endParaRPr sz="1000">
              <a:latin typeface="Lato"/>
              <a:cs typeface="La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5600" y="2016442"/>
            <a:ext cx="267652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80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compa</a:t>
            </a:r>
            <a:r>
              <a:rPr sz="1000" spc="-30" dirty="0">
                <a:latin typeface="Lato"/>
                <a:cs typeface="Lato"/>
              </a:rPr>
              <a:t>n</a:t>
            </a:r>
            <a:r>
              <a:rPr sz="1000" spc="-10" dirty="0">
                <a:latin typeface="Lato"/>
                <a:cs typeface="Lato"/>
              </a:rPr>
              <a:t>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logo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premium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40" dirty="0">
                <a:latin typeface="Lato"/>
                <a:cs typeface="Lato"/>
              </a:rPr>
              <a:t>e</a:t>
            </a:r>
            <a:r>
              <a:rPr sz="1000" spc="5" dirty="0">
                <a:latin typeface="Lato"/>
                <a:cs typeface="Lato"/>
              </a:rPr>
              <a:t>xhibitor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bar</a:t>
            </a:r>
            <a:endParaRPr sz="1000">
              <a:latin typeface="Lato"/>
              <a:cs typeface="La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600" y="2384742"/>
            <a:ext cx="35852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6700"/>
              </a:lnSpc>
            </a:pPr>
            <a:r>
              <a:rPr sz="1000" spc="-80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compa</a:t>
            </a:r>
            <a:r>
              <a:rPr sz="1000" spc="-30" dirty="0">
                <a:latin typeface="Lato"/>
                <a:cs typeface="Lato"/>
              </a:rPr>
              <a:t>n</a:t>
            </a:r>
            <a:r>
              <a:rPr sz="1000" spc="-10" dirty="0">
                <a:latin typeface="Lato"/>
                <a:cs typeface="Lato"/>
              </a:rPr>
              <a:t>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logo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40" dirty="0">
                <a:latin typeface="Lato"/>
                <a:cs typeface="Lato"/>
              </a:rPr>
              <a:t>e</a:t>
            </a:r>
            <a:r>
              <a:rPr sz="1000" spc="5" dirty="0">
                <a:latin typeface="Lato"/>
                <a:cs typeface="Lato"/>
              </a:rPr>
              <a:t>xhibitor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list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ad</a:t>
            </a:r>
            <a:r>
              <a:rPr sz="1000" spc="-15" dirty="0">
                <a:latin typeface="Lato"/>
                <a:cs typeface="Lato"/>
              </a:rPr>
              <a:t>v</a:t>
            </a:r>
            <a:r>
              <a:rPr sz="1000" spc="5" dirty="0">
                <a:latin typeface="Lato"/>
                <a:cs typeface="Lato"/>
              </a:rPr>
              <a:t>ertising </a:t>
            </a:r>
            <a:r>
              <a:rPr sz="1000" dirty="0">
                <a:latin typeface="Lato"/>
                <a:cs typeface="Lato"/>
              </a:rPr>
              <a:t>campaigns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pigeon-mar</a:t>
            </a:r>
            <a:r>
              <a:rPr sz="1000" spc="-30" dirty="0">
                <a:latin typeface="Lato"/>
                <a:cs typeface="Lato"/>
              </a:rPr>
              <a:t>k</a:t>
            </a:r>
            <a:r>
              <a:rPr sz="1000" spc="-5" dirty="0">
                <a:latin typeface="Lato"/>
                <a:cs typeface="Lato"/>
              </a:rPr>
              <a:t>etplace.com</a:t>
            </a:r>
            <a:endParaRPr sz="1000">
              <a:latin typeface="Lato"/>
              <a:cs typeface="La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5600" y="2930842"/>
            <a:ext cx="2536825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1000" dirty="0">
                <a:latin typeface="Lato"/>
                <a:cs typeface="Lato"/>
              </a:rPr>
              <a:t>Presentation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compa</a:t>
            </a:r>
            <a:r>
              <a:rPr sz="1000" spc="-30" dirty="0">
                <a:latin typeface="Lato"/>
                <a:cs typeface="Lato"/>
              </a:rPr>
              <a:t>n</a:t>
            </a:r>
            <a:r>
              <a:rPr sz="1000" spc="-80" dirty="0">
                <a:latin typeface="Lato"/>
                <a:cs typeface="Lato"/>
              </a:rPr>
              <a:t>y</a:t>
            </a:r>
            <a:r>
              <a:rPr sz="1000" spc="-20" dirty="0">
                <a:latin typeface="Lato"/>
                <a:cs typeface="Lato"/>
              </a:rPr>
              <a:t>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products, services,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appointments,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contacts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more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30" dirty="0">
                <a:latin typeface="Lato"/>
                <a:cs typeface="Lato"/>
              </a:rPr>
              <a:t>…</a:t>
            </a:r>
            <a:endParaRPr sz="1000">
              <a:latin typeface="Lato"/>
              <a:cs typeface="La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5600" y="3476942"/>
            <a:ext cx="22142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Option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change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details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(per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15" dirty="0">
                <a:latin typeface="Lato"/>
                <a:cs typeface="Lato"/>
              </a:rPr>
              <a:t>ear)</a:t>
            </a:r>
            <a:endParaRPr sz="1000">
              <a:latin typeface="Lato"/>
              <a:cs typeface="La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5600" y="3921442"/>
            <a:ext cx="41078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latin typeface="Lato"/>
                <a:cs typeface="Lato"/>
              </a:rPr>
              <a:t>Editorial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support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compa</a:t>
            </a:r>
            <a:r>
              <a:rPr sz="1000" spc="-30" dirty="0">
                <a:latin typeface="Lato"/>
                <a:cs typeface="Lato"/>
              </a:rPr>
              <a:t>n</a:t>
            </a:r>
            <a:r>
              <a:rPr sz="1000" spc="-10" dirty="0">
                <a:latin typeface="Lato"/>
                <a:cs typeface="Lato"/>
              </a:rPr>
              <a:t>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portal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newspaper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b</a:t>
            </a:r>
            <a:r>
              <a:rPr sz="1000" spc="-10" dirty="0">
                <a:latin typeface="Lato"/>
                <a:cs typeface="Lato"/>
              </a:rPr>
              <a:t>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us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(per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15" dirty="0">
                <a:latin typeface="Lato"/>
                <a:cs typeface="Lato"/>
              </a:rPr>
              <a:t>ear)</a:t>
            </a:r>
            <a:endParaRPr sz="1000">
              <a:latin typeface="Lato"/>
              <a:cs typeface="La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5600" y="4404042"/>
            <a:ext cx="32518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Additional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distribution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news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about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newsletters</a:t>
            </a:r>
            <a:endParaRPr sz="1000">
              <a:latin typeface="Lato"/>
              <a:cs typeface="La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56500" y="1180496"/>
            <a:ext cx="597535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20" dirty="0">
                <a:solidFill>
                  <a:srgbClr val="3281B1"/>
                </a:solidFill>
                <a:latin typeface="Lato"/>
                <a:cs typeface="Lato"/>
              </a:rPr>
              <a:t>Pre</a:t>
            </a:r>
            <a:r>
              <a:rPr sz="1100" b="1" spc="5" dirty="0">
                <a:solidFill>
                  <a:srgbClr val="3281B1"/>
                </a:solidFill>
                <a:latin typeface="Lato"/>
                <a:cs typeface="Lato"/>
              </a:rPr>
              <a:t>mium</a:t>
            </a:r>
            <a:endParaRPr sz="1100">
              <a:latin typeface="Lato"/>
              <a:cs typeface="La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207000" y="16891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02400" y="16891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97800" y="16891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7000" y="24765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02400" y="24765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97800" y="24765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273800" y="3934142"/>
            <a:ext cx="6032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5" dirty="0">
                <a:latin typeface="Lato Heavy"/>
                <a:cs typeface="Lato Heavy"/>
              </a:rPr>
              <a:t>f</a:t>
            </a:r>
            <a:r>
              <a:rPr sz="1000" b="1" spc="-10" dirty="0">
                <a:latin typeface="Lato Heavy"/>
                <a:cs typeface="Lato Heavy"/>
              </a:rPr>
              <a:t>ou</a:t>
            </a:r>
            <a:r>
              <a:rPr sz="1000" b="1" dirty="0">
                <a:latin typeface="Lato Heavy"/>
                <a:cs typeface="Lato Heavy"/>
              </a:rPr>
              <a:t>r</a:t>
            </a:r>
            <a:r>
              <a:rPr sz="1000" b="1" spc="-25" dirty="0">
                <a:latin typeface="Lato Heavy"/>
                <a:cs typeface="Lato Heavy"/>
              </a:rPr>
              <a:t> </a:t>
            </a:r>
            <a:r>
              <a:rPr sz="1000" b="1" spc="-5" dirty="0">
                <a:latin typeface="Lato Heavy"/>
                <a:cs typeface="Lato Heavy"/>
              </a:rPr>
              <a:t>times</a:t>
            </a:r>
            <a:endParaRPr sz="1000">
              <a:latin typeface="Lato Heavy"/>
              <a:cs typeface="Lato Heavy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87900" y="3781742"/>
            <a:ext cx="94678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8415" algn="ctr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onc</a:t>
            </a:r>
            <a:r>
              <a:rPr sz="1000" b="1" dirty="0">
                <a:latin typeface="Lato Heavy"/>
                <a:cs typeface="Lato Heavy"/>
              </a:rPr>
              <a:t>e</a:t>
            </a:r>
            <a:r>
              <a:rPr sz="1000" b="1" spc="-5" dirty="0">
                <a:latin typeface="Lato Heavy"/>
                <a:cs typeface="Lato Heavy"/>
              </a:rPr>
              <a:t> at t</a:t>
            </a:r>
            <a:r>
              <a:rPr sz="1000" b="1" dirty="0">
                <a:latin typeface="Lato Heavy"/>
                <a:cs typeface="Lato Heavy"/>
              </a:rPr>
              <a:t>he </a:t>
            </a:r>
            <a:r>
              <a:rPr sz="1000" b="1" spc="-5" dirty="0">
                <a:latin typeface="Lato Heavy"/>
                <a:cs typeface="Lato Heavy"/>
              </a:rPr>
              <a:t>beginning </a:t>
            </a:r>
            <a:r>
              <a:rPr sz="1000" b="1" spc="-25" dirty="0">
                <a:latin typeface="Lato Heavy"/>
                <a:cs typeface="Lato Heavy"/>
              </a:rPr>
              <a:t>o</a:t>
            </a:r>
            <a:r>
              <a:rPr sz="1000" b="1" dirty="0">
                <a:latin typeface="Lato Heavy"/>
                <a:cs typeface="Lato Heavy"/>
              </a:rPr>
              <a:t>f</a:t>
            </a:r>
            <a:r>
              <a:rPr sz="1000" b="1" spc="-20" dirty="0">
                <a:latin typeface="Lato Heavy"/>
                <a:cs typeface="Lato Heavy"/>
              </a:rPr>
              <a:t> 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r>
              <a:rPr sz="1000" b="1" dirty="0">
                <a:latin typeface="Lato Heavy"/>
                <a:cs typeface="Lato Heavy"/>
              </a:rPr>
              <a:t>he </a:t>
            </a:r>
            <a:r>
              <a:rPr sz="1000" b="1" spc="-10" dirty="0">
                <a:latin typeface="Lato Heavy"/>
                <a:cs typeface="Lato Heavy"/>
              </a:rPr>
              <a:t>e</a:t>
            </a:r>
            <a:r>
              <a:rPr sz="1000" b="1" spc="-5" dirty="0">
                <a:latin typeface="Lato Heavy"/>
                <a:cs typeface="Lato Heavy"/>
              </a:rPr>
              <a:t>xhibitio</a:t>
            </a:r>
            <a:r>
              <a:rPr sz="1000" b="1" dirty="0">
                <a:latin typeface="Lato Heavy"/>
                <a:cs typeface="Lato Heavy"/>
              </a:rPr>
              <a:t>n</a:t>
            </a:r>
            <a:endParaRPr sz="1000">
              <a:latin typeface="Lato Heavy"/>
              <a:cs typeface="Lato Heavy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73800" y="3476942"/>
            <a:ext cx="6032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5" dirty="0">
                <a:latin typeface="Lato Heavy"/>
                <a:cs typeface="Lato Heavy"/>
              </a:rPr>
              <a:t>f</a:t>
            </a:r>
            <a:r>
              <a:rPr sz="1000" b="1" spc="-10" dirty="0">
                <a:latin typeface="Lato Heavy"/>
                <a:cs typeface="Lato Heavy"/>
              </a:rPr>
              <a:t>ou</a:t>
            </a:r>
            <a:r>
              <a:rPr sz="1000" b="1" dirty="0">
                <a:latin typeface="Lato Heavy"/>
                <a:cs typeface="Lato Heavy"/>
              </a:rPr>
              <a:t>r</a:t>
            </a:r>
            <a:r>
              <a:rPr sz="1000" b="1" spc="-25" dirty="0">
                <a:latin typeface="Lato Heavy"/>
                <a:cs typeface="Lato Heavy"/>
              </a:rPr>
              <a:t> </a:t>
            </a:r>
            <a:r>
              <a:rPr sz="1000" b="1" spc="-5" dirty="0">
                <a:latin typeface="Lato Heavy"/>
                <a:cs typeface="Lato Heavy"/>
              </a:rPr>
              <a:t>times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207000" y="30353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02400" y="30353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97800" y="30353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273800" y="4404042"/>
            <a:ext cx="6032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5" dirty="0">
                <a:latin typeface="Lato Heavy"/>
                <a:cs typeface="Lato Heavy"/>
              </a:rPr>
              <a:t>f</a:t>
            </a:r>
            <a:r>
              <a:rPr sz="1000" b="1" spc="-10" dirty="0">
                <a:latin typeface="Lato Heavy"/>
                <a:cs typeface="Lato Heavy"/>
              </a:rPr>
              <a:t>ou</a:t>
            </a:r>
            <a:r>
              <a:rPr sz="1000" b="1" dirty="0">
                <a:latin typeface="Lato Heavy"/>
                <a:cs typeface="Lato Heavy"/>
              </a:rPr>
              <a:t>r</a:t>
            </a:r>
            <a:r>
              <a:rPr sz="1000" b="1" spc="-25" dirty="0">
                <a:latin typeface="Lato Heavy"/>
                <a:cs typeface="Lato Heavy"/>
              </a:rPr>
              <a:t> </a:t>
            </a:r>
            <a:r>
              <a:rPr sz="1000" b="1" spc="-5" dirty="0">
                <a:latin typeface="Lato Heavy"/>
                <a:cs typeface="Lato Heavy"/>
              </a:rPr>
              <a:t>times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18100" y="4404042"/>
            <a:ext cx="2997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onc</a:t>
            </a:r>
            <a:r>
              <a:rPr sz="1000" b="1" dirty="0">
                <a:latin typeface="Lato Heavy"/>
                <a:cs typeface="Lato Heavy"/>
              </a:rPr>
              <a:t>e</a:t>
            </a:r>
            <a:endParaRPr sz="1000">
              <a:latin typeface="Lato Heavy"/>
              <a:cs typeface="Lato Heavy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64066" y="1919817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4066" y="2282882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64066" y="3367465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64066" y="3720022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64066" y="4286881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64066" y="4646178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219700" y="34925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080000" y="4816602"/>
            <a:ext cx="5086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20"/>
              </a:spcBef>
            </a:pPr>
            <a:r>
              <a:rPr sz="1000" dirty="0">
                <a:latin typeface="Lato"/>
                <a:cs typeface="Lato"/>
              </a:rPr>
              <a:t>50€</a:t>
            </a:r>
            <a:r>
              <a:rPr sz="1000" spc="-30" dirty="0">
                <a:latin typeface="Lato"/>
                <a:cs typeface="Lato"/>
              </a:rPr>
              <a:t>**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62700" y="4816602"/>
            <a:ext cx="5213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000" dirty="0">
                <a:latin typeface="Lato"/>
                <a:cs typeface="Lato"/>
              </a:rPr>
              <a:t>100€</a:t>
            </a:r>
            <a:r>
              <a:rPr sz="1000" spc="-30" dirty="0">
                <a:latin typeface="Lato"/>
                <a:cs typeface="Lato"/>
              </a:rPr>
              <a:t>**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645400" y="4816602"/>
            <a:ext cx="5594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000" dirty="0">
                <a:latin typeface="Lato"/>
                <a:cs typeface="Lato"/>
              </a:rPr>
              <a:t>150€</a:t>
            </a:r>
            <a:r>
              <a:rPr sz="1000" spc="-30" dirty="0">
                <a:latin typeface="Lato"/>
                <a:cs typeface="Lato"/>
              </a:rPr>
              <a:t>**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543799" y="3934141"/>
            <a:ext cx="6610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543800" y="4391341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543800" y="3476943"/>
            <a:ext cx="7620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64066" y="2832613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97800" y="20447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19700" y="20574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515100" y="20574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>
            <a:spLocks noGrp="1"/>
          </p:cNvSpPr>
          <p:nvPr>
            <p:ph type="dt" sz="half" idx="6"/>
          </p:nvPr>
        </p:nvSpPr>
        <p:spPr>
          <a:xfrm>
            <a:off x="368300" y="5936234"/>
            <a:ext cx="4873625" cy="291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lang="de-DE" b="1" spc="-25" dirty="0">
                <a:latin typeface="Lato Heavy"/>
                <a:cs typeface="Lato Heavy"/>
              </a:rPr>
              <a:t>M</a:t>
            </a:r>
            <a:r>
              <a:rPr lang="de-DE" b="1" dirty="0">
                <a:latin typeface="Lato Heavy"/>
                <a:cs typeface="Lato Heavy"/>
              </a:rPr>
              <a:t>edia</a:t>
            </a:r>
            <a:r>
              <a:rPr lang="de-DE" b="1" spc="-5" dirty="0">
                <a:latin typeface="Lato Heavy"/>
                <a:cs typeface="Lato Heavy"/>
              </a:rPr>
              <a:t> </a:t>
            </a:r>
            <a:r>
              <a:rPr lang="de-DE" b="1" dirty="0" err="1">
                <a:latin typeface="Lato Heavy"/>
                <a:cs typeface="Lato Heavy"/>
              </a:rPr>
              <a:t>i</a:t>
            </a:r>
            <a:r>
              <a:rPr lang="de-DE" b="1" spc="-10" dirty="0" err="1">
                <a:latin typeface="Lato Heavy"/>
                <a:cs typeface="Lato Heavy"/>
              </a:rPr>
              <a:t>nf</a:t>
            </a:r>
            <a:r>
              <a:rPr lang="de-DE" b="1" spc="-5" dirty="0" err="1">
                <a:latin typeface="Lato Heavy"/>
                <a:cs typeface="Lato Heavy"/>
              </a:rPr>
              <a:t>ormatio</a:t>
            </a:r>
            <a:r>
              <a:rPr lang="de-DE" b="1" dirty="0" err="1">
                <a:latin typeface="Lato Heavy"/>
                <a:cs typeface="Lato Heavy"/>
              </a:rPr>
              <a:t>n</a:t>
            </a:r>
            <a:r>
              <a:rPr lang="de-DE" b="1" spc="-5" dirty="0">
                <a:latin typeface="Lato Heavy"/>
                <a:cs typeface="Lato Heavy"/>
              </a:rPr>
              <a:t> o</a:t>
            </a:r>
            <a:r>
              <a:rPr lang="de-DE" b="1" dirty="0">
                <a:latin typeface="Lato Heavy"/>
                <a:cs typeface="Lato Heavy"/>
              </a:rPr>
              <a:t>nline</a:t>
            </a:r>
            <a:r>
              <a:rPr lang="de-DE" b="1" spc="-5" dirty="0">
                <a:latin typeface="Lato Heavy"/>
                <a:cs typeface="Lato Heavy"/>
              </a:rPr>
              <a:t> </a:t>
            </a:r>
            <a:r>
              <a:rPr lang="de-DE" b="1" dirty="0">
                <a:latin typeface="Lato Heavy"/>
                <a:cs typeface="Lato Heavy"/>
              </a:rPr>
              <a:t>2024</a:t>
            </a:r>
            <a:r>
              <a:rPr lang="de-DE" b="1" spc="-5" dirty="0">
                <a:latin typeface="Lato Heavy"/>
                <a:cs typeface="Lato Heavy"/>
              </a:rPr>
              <a:t> </a:t>
            </a:r>
            <a:r>
              <a:rPr lang="de-DE" spc="225" dirty="0">
                <a:latin typeface="Century Gothic"/>
                <a:cs typeface="Century Gothic"/>
              </a:rPr>
              <a:t>│</a:t>
            </a:r>
            <a:r>
              <a:rPr lang="de-DE" spc="-70" dirty="0">
                <a:latin typeface="Century Gothic"/>
                <a:cs typeface="Century Gothic"/>
              </a:rPr>
              <a:t> </a:t>
            </a:r>
            <a:r>
              <a:rPr lang="de-DE" dirty="0"/>
              <a:t>Pigeon-mar</a:t>
            </a:r>
            <a:r>
              <a:rPr lang="de-DE" spc="-25" dirty="0"/>
              <a:t>k</a:t>
            </a:r>
            <a:r>
              <a:rPr lang="de-DE" spc="-5" dirty="0"/>
              <a:t>etplace.com</a:t>
            </a:r>
            <a:r>
              <a:rPr lang="de-DE" spc="-55" dirty="0"/>
              <a:t> </a:t>
            </a:r>
            <a:r>
              <a:rPr lang="de-DE" spc="15" dirty="0"/>
              <a:t>—</a:t>
            </a:r>
            <a:r>
              <a:rPr lang="de-DE" spc="-55" dirty="0"/>
              <a:t> </a:t>
            </a:r>
            <a:r>
              <a:rPr lang="de-DE" dirty="0"/>
              <a:t>online-portal</a:t>
            </a:r>
            <a:r>
              <a:rPr lang="de-DE" spc="-55" dirty="0"/>
              <a:t> </a:t>
            </a:r>
            <a:r>
              <a:rPr lang="de-DE" dirty="0" err="1"/>
              <a:t>for</a:t>
            </a:r>
            <a:r>
              <a:rPr lang="de-DE" spc="-55" dirty="0"/>
              <a:t> </a:t>
            </a:r>
            <a:r>
              <a:rPr lang="de-DE" dirty="0"/>
              <a:t>the</a:t>
            </a:r>
            <a:r>
              <a:rPr lang="de-DE" spc="-55" dirty="0"/>
              <a:t> </a:t>
            </a:r>
            <a:r>
              <a:rPr lang="de-DE" spc="5" dirty="0"/>
              <a:t>international</a:t>
            </a:r>
            <a:r>
              <a:rPr lang="de-DE" spc="-55" dirty="0"/>
              <a:t> </a:t>
            </a:r>
            <a:r>
              <a:rPr lang="de-DE" spc="-5" dirty="0" err="1"/>
              <a:t>pigeon</a:t>
            </a:r>
            <a:r>
              <a:rPr lang="de-DE" spc="-55" dirty="0"/>
              <a:t> </a:t>
            </a:r>
            <a:r>
              <a:rPr lang="de-DE" dirty="0" err="1"/>
              <a:t>sport</a:t>
            </a:r>
            <a:r>
              <a:rPr lang="de-DE" dirty="0">
                <a:hlinkClick r:id="rId5"/>
              </a:rPr>
              <a:t> </a:t>
            </a:r>
            <a:r>
              <a:rPr lang="de-DE" dirty="0"/>
              <a:t>pete</a:t>
            </a:r>
            <a:r>
              <a:rPr lang="de-DE" spc="-55" dirty="0"/>
              <a:t>r</a:t>
            </a:r>
            <a:r>
              <a:rPr lang="de-DE" spc="-5" dirty="0"/>
              <a:t>.</a:t>
            </a:r>
            <a:r>
              <a:rPr lang="de-DE" spc="-35" dirty="0"/>
              <a:t>k</a:t>
            </a:r>
            <a:r>
              <a:rPr lang="de-DE" dirty="0"/>
              <a:t>ocks@brieftauben-markt.de</a:t>
            </a:r>
            <a:r>
              <a:rPr lang="de-DE" spc="225" dirty="0">
                <a:latin typeface="Century Gothic"/>
                <a:cs typeface="Century Gothic"/>
              </a:rPr>
              <a:t>│</a:t>
            </a:r>
            <a:r>
              <a:rPr lang="de-DE" spc="-70" dirty="0">
                <a:latin typeface="Century Gothic"/>
                <a:cs typeface="Century Gothic"/>
              </a:rPr>
              <a:t> </a:t>
            </a:r>
            <a:r>
              <a:rPr lang="de-DE" dirty="0"/>
              <a:t>+49</a:t>
            </a:r>
            <a:r>
              <a:rPr lang="de-DE" spc="-55" dirty="0"/>
              <a:t> </a:t>
            </a:r>
            <a:r>
              <a:rPr lang="de-DE" spc="10" dirty="0"/>
              <a:t>(0)</a:t>
            </a:r>
            <a:r>
              <a:rPr lang="de-DE" spc="-55" dirty="0"/>
              <a:t> </a:t>
            </a:r>
            <a:r>
              <a:rPr lang="de-DE" dirty="0"/>
              <a:t>178</a:t>
            </a:r>
            <a:r>
              <a:rPr lang="de-DE" spc="-55" dirty="0"/>
              <a:t> </a:t>
            </a:r>
            <a:r>
              <a:rPr lang="de-DE" dirty="0"/>
              <a:t>453</a:t>
            </a:r>
            <a:r>
              <a:rPr lang="de-DE" spc="-55" dirty="0"/>
              <a:t> </a:t>
            </a:r>
            <a:r>
              <a:rPr lang="de-DE" dirty="0"/>
              <a:t>7775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6EB2F583-BAA8-5A99-1C5C-E4E49B91913F}"/>
              </a:ext>
            </a:extLst>
          </p:cNvPr>
          <p:cNvSpPr/>
          <p:nvPr/>
        </p:nvSpPr>
        <p:spPr>
          <a:xfrm>
            <a:off x="6705600" y="5822950"/>
            <a:ext cx="521334" cy="457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57976" y="5267418"/>
            <a:ext cx="1397635" cy="208279"/>
          </a:xfrm>
          <a:custGeom>
            <a:avLst/>
            <a:gdLst/>
            <a:ahLst/>
            <a:cxnLst/>
            <a:rect l="l" t="t" r="r" b="b"/>
            <a:pathLst>
              <a:path w="1397634" h="208279">
                <a:moveTo>
                  <a:pt x="0" y="0"/>
                </a:moveTo>
                <a:lnTo>
                  <a:pt x="1397486" y="0"/>
                </a:lnTo>
                <a:lnTo>
                  <a:pt x="1397486" y="208143"/>
                </a:lnTo>
                <a:lnTo>
                  <a:pt x="0" y="20814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2870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85100" y="16891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85100" y="20701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85100" y="27813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07000" y="16891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07000" y="20701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07000" y="27813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32400" y="31496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32400" y="35179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32400" y="3898900"/>
            <a:ext cx="1016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32400" y="42672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85100" y="24130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7000" y="24130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15100" y="1689100"/>
            <a:ext cx="1016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15100" y="20701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15100" y="24130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15100" y="27813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02400" y="31496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02400" y="35179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02400" y="38989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02400" y="42672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785100" y="31496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785100" y="35179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85100" y="38989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785100" y="42672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xfrm>
            <a:off x="368300" y="5936234"/>
            <a:ext cx="4873625" cy="291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lang="de-DE" b="1" dirty="0">
                <a:latin typeface="Lato Heavy"/>
                <a:cs typeface="Lato Heavy"/>
              </a:rPr>
              <a:t>2024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</a:t>
            </a:r>
            <a:r>
              <a:rPr dirty="0">
                <a:hlinkClick r:id="rId5"/>
              </a:rPr>
              <a:t> </a:t>
            </a:r>
            <a:r>
              <a:rPr lang="de-DE" dirty="0"/>
              <a:t>pete</a:t>
            </a:r>
            <a:r>
              <a:rPr lang="de-DE" spc="-55" dirty="0"/>
              <a:t>r</a:t>
            </a:r>
            <a:r>
              <a:rPr lang="de-DE" spc="-5" dirty="0"/>
              <a:t>.</a:t>
            </a:r>
            <a:r>
              <a:rPr lang="de-DE" spc="-35" dirty="0"/>
              <a:t>k</a:t>
            </a:r>
            <a:r>
              <a:rPr lang="de-DE" dirty="0"/>
              <a:t>ocks@brieftauben-markt.de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770753" y="6175678"/>
            <a:ext cx="462280" cy="113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2555">
              <a:lnSpc>
                <a:spcPct val="137900"/>
              </a:lnSpc>
            </a:pP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I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G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O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N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- 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            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R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K</a:t>
            </a:r>
            <a:r>
              <a:rPr sz="250" b="1" spc="-5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T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L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.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O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40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endParaRPr sz="250">
              <a:latin typeface="Calibri"/>
              <a:cs typeface="Calibri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solidFill>
                  <a:srgbClr val="000000"/>
                </a:solidFill>
              </a:rPr>
              <a:t>Ad</a:t>
            </a:r>
            <a:r>
              <a:rPr spc="-35" dirty="0">
                <a:solidFill>
                  <a:srgbClr val="000000"/>
                </a:solidFill>
              </a:rPr>
              <a:t>v</a:t>
            </a:r>
            <a:r>
              <a:rPr spc="-10" dirty="0">
                <a:solidFill>
                  <a:srgbClr val="000000"/>
                </a:solidFill>
              </a:rPr>
              <a:t>ertising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packa</a:t>
            </a:r>
            <a:r>
              <a:rPr spc="-35" dirty="0">
                <a:solidFill>
                  <a:srgbClr val="000000"/>
                </a:solidFill>
              </a:rPr>
              <a:t>g</a:t>
            </a:r>
            <a:r>
              <a:rPr spc="-10" dirty="0">
                <a:solidFill>
                  <a:srgbClr val="000000"/>
                </a:solidFill>
              </a:rPr>
              <a:t>es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25" dirty="0"/>
              <a:t>f</a:t>
            </a:r>
            <a:r>
              <a:rPr spc="-15" dirty="0"/>
              <a:t>o</a:t>
            </a:r>
            <a:r>
              <a:rPr dirty="0"/>
              <a:t>r</a:t>
            </a:r>
            <a:r>
              <a:rPr spc="-45" dirty="0"/>
              <a:t> </a:t>
            </a:r>
            <a:r>
              <a:rPr spc="-20" dirty="0"/>
              <a:t>c</a:t>
            </a:r>
            <a:r>
              <a:rPr spc="-15" dirty="0"/>
              <a:t>ompanies</a:t>
            </a: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357716" y="982388"/>
          <a:ext cx="8191395" cy="44868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25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1078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Placement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of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banner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in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the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header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area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of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the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portal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15" dirty="0">
                          <a:latin typeface="Lato"/>
                          <a:cs typeface="Lato"/>
                        </a:rPr>
                        <a:t>ev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ery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page</a:t>
                      </a:r>
                    </a:p>
                  </a:txBody>
                  <a:tcPr marL="0" marR="0" marT="0" marB="0"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Banner</a:t>
                      </a:r>
                      <a:endParaRPr sz="11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Ad</a:t>
                      </a:r>
                      <a:r>
                        <a:rPr sz="1100" b="1" spc="-20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v</a:t>
                      </a:r>
                      <a:r>
                        <a:rPr sz="1100" b="1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ertisement</a:t>
                      </a:r>
                      <a:endParaRPr sz="11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6695" marR="213360" indent="203200">
                        <a:lnSpc>
                          <a:spcPts val="1300"/>
                        </a:lnSpc>
                      </a:pPr>
                      <a:r>
                        <a:rPr sz="1100" b="1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Banner+ Ad</a:t>
                      </a:r>
                      <a:r>
                        <a:rPr sz="1100" b="1" spc="-20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v</a:t>
                      </a:r>
                      <a:r>
                        <a:rPr sz="1100" b="1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ertisement</a:t>
                      </a:r>
                      <a:endParaRPr sz="11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12700">
                      <a:solidFill>
                        <a:srgbClr val="2870A4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22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Banner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in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rotation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775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Link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15" dirty="0">
                          <a:latin typeface="Lato"/>
                          <a:cs typeface="Lato"/>
                        </a:rPr>
                        <a:t>y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our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own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website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(if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a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vailabl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e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)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459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spc="-30" dirty="0">
                          <a:latin typeface="Lato"/>
                          <a:cs typeface="Lato"/>
                        </a:rPr>
                        <a:t>F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ullsize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Banner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(600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×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70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30" dirty="0">
                          <a:latin typeface="Lato"/>
                          <a:cs typeface="Lato"/>
                        </a:rPr>
                        <a:t>p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x)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522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Placing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ad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in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the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portal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newspaper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and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the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n</a:t>
                      </a:r>
                      <a:r>
                        <a:rPr sz="1000" spc="-30" dirty="0">
                          <a:latin typeface="Lato"/>
                          <a:cs typeface="Lato"/>
                        </a:rPr>
                        <a:t>e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xt </a:t>
                      </a:r>
                      <a:r>
                        <a:rPr sz="1000" spc="-130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newsletter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897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Du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r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ation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15" dirty="0">
                          <a:latin typeface="Lato"/>
                          <a:cs typeface="Lato"/>
                        </a:rPr>
                        <a:t>b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y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ar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r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angement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515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Link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15" dirty="0">
                          <a:latin typeface="Lato"/>
                          <a:cs typeface="Lato"/>
                        </a:rPr>
                        <a:t>y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our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own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website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online-shop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842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Ad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format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15" dirty="0">
                          <a:latin typeface="Lato"/>
                          <a:cs typeface="Lato"/>
                        </a:rPr>
                        <a:t>b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y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ar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r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angement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3106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b="1" spc="-50" dirty="0">
                          <a:latin typeface="Lato Heavy"/>
                          <a:cs typeface="Lato Heavy"/>
                        </a:rPr>
                        <a:t>F</a:t>
                      </a:r>
                      <a:r>
                        <a:rPr sz="1000" b="1" dirty="0">
                          <a:latin typeface="Lato Heavy"/>
                          <a:cs typeface="Lato Heavy"/>
                        </a:rPr>
                        <a:t>ees</a:t>
                      </a:r>
                      <a:r>
                        <a:rPr sz="1000" b="1" spc="-5" dirty="0">
                          <a:latin typeface="Lato Heavy"/>
                          <a:cs typeface="Lato Heavy"/>
                        </a:rPr>
                        <a:t> </a:t>
                      </a:r>
                      <a:r>
                        <a:rPr sz="1000" b="1" dirty="0">
                          <a:latin typeface="Lato Heavy"/>
                          <a:cs typeface="Lato Heavy"/>
                        </a:rPr>
                        <a:t>per</a:t>
                      </a:r>
                      <a:r>
                        <a:rPr sz="1000" b="1" spc="-25" dirty="0">
                          <a:latin typeface="Lato Heavy"/>
                          <a:cs typeface="Lato Heavy"/>
                        </a:rPr>
                        <a:t> </a:t>
                      </a:r>
                      <a:r>
                        <a:rPr sz="1000" b="1" dirty="0">
                          <a:latin typeface="Lato Heavy"/>
                          <a:cs typeface="Lato Heavy"/>
                        </a:rPr>
                        <a:t>mo</a:t>
                      </a:r>
                      <a:r>
                        <a:rPr sz="1000" b="1" spc="-10" dirty="0">
                          <a:latin typeface="Lato Heavy"/>
                          <a:cs typeface="Lato Heavy"/>
                        </a:rPr>
                        <a:t>n</a:t>
                      </a:r>
                      <a:r>
                        <a:rPr sz="1000" b="1" dirty="0">
                          <a:latin typeface="Lato Heavy"/>
                          <a:cs typeface="Lato Heavy"/>
                        </a:rPr>
                        <a:t>th</a:t>
                      </a:r>
                      <a:endParaRPr sz="1000">
                        <a:latin typeface="Lato Heavy"/>
                        <a:cs typeface="Lato Heavy"/>
                      </a:endParaRPr>
                    </a:p>
                  </a:txBody>
                  <a:tcPr marL="0" marR="0" marT="0" marB="0">
                    <a:lnT w="6350">
                      <a:solidFill>
                        <a:srgbClr val="DDDDD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89584">
                        <a:lnSpc>
                          <a:spcPct val="100000"/>
                        </a:lnSpc>
                      </a:pPr>
                      <a:r>
                        <a:rPr lang="de-DE" sz="1800" b="1" dirty="0">
                          <a:latin typeface="Lato Heavy"/>
                          <a:cs typeface="Lato Heavy"/>
                        </a:rPr>
                        <a:t>30</a:t>
                      </a:r>
                      <a:r>
                        <a:rPr sz="1800" b="1" dirty="0">
                          <a:latin typeface="Lato Heavy"/>
                          <a:cs typeface="Lato Heavy"/>
                        </a:rPr>
                        <a:t>€</a:t>
                      </a:r>
                      <a:endParaRPr sz="1800" dirty="0">
                        <a:latin typeface="Lato Heavy"/>
                        <a:cs typeface="Lato Heavy"/>
                      </a:endParaRPr>
                    </a:p>
                  </a:txBody>
                  <a:tcPr marL="0" marR="0" marT="0" marB="0">
                    <a:lnT w="6350">
                      <a:solidFill>
                        <a:srgbClr val="DDDDD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10235">
                        <a:lnSpc>
                          <a:spcPct val="100000"/>
                        </a:lnSpc>
                      </a:pPr>
                      <a:r>
                        <a:rPr lang="de-DE" sz="1800" b="1" dirty="0">
                          <a:latin typeface="Lato Heavy"/>
                          <a:cs typeface="Lato Heavy"/>
                        </a:rPr>
                        <a:t>30</a:t>
                      </a:r>
                      <a:r>
                        <a:rPr sz="1800" b="1" dirty="0">
                          <a:latin typeface="Lato Heavy"/>
                          <a:cs typeface="Lato Heavy"/>
                        </a:rPr>
                        <a:t>€</a:t>
                      </a:r>
                      <a:endParaRPr sz="1800" dirty="0">
                        <a:latin typeface="Lato Heavy"/>
                        <a:cs typeface="Lato Heavy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de-DE" sz="1800" b="1" dirty="0">
                          <a:solidFill>
                            <a:srgbClr val="2870A4"/>
                          </a:solidFill>
                          <a:latin typeface="Lato Heavy"/>
                          <a:cs typeface="Lato Heavy"/>
                        </a:rPr>
                        <a:t>55</a:t>
                      </a:r>
                      <a:r>
                        <a:rPr sz="1800" b="1" dirty="0">
                          <a:solidFill>
                            <a:srgbClr val="2870A4"/>
                          </a:solidFill>
                          <a:latin typeface="Lato Heavy"/>
                          <a:cs typeface="Lato Heavy"/>
                        </a:rPr>
                        <a:t>€</a:t>
                      </a:r>
                      <a:endParaRPr sz="1800" dirty="0">
                        <a:latin typeface="Lato Heavy"/>
                        <a:cs typeface="Lato Heavy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158">
                <a:tc rowSpan="2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spc="-35" dirty="0">
                          <a:latin typeface="Lato"/>
                          <a:cs typeface="Lato"/>
                        </a:rPr>
                        <a:t>F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ees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per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15" dirty="0">
                          <a:latin typeface="Lato"/>
                          <a:cs typeface="Lato"/>
                        </a:rPr>
                        <a:t>y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ear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540385">
                        <a:lnSpc>
                          <a:spcPct val="100000"/>
                        </a:lnSpc>
                      </a:pPr>
                      <a:r>
                        <a:rPr lang="de-DE" sz="1000" dirty="0">
                          <a:latin typeface="Lato"/>
                          <a:cs typeface="Lato"/>
                        </a:rPr>
                        <a:t>360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€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661035">
                        <a:lnSpc>
                          <a:spcPct val="100000"/>
                        </a:lnSpc>
                      </a:pPr>
                      <a:r>
                        <a:rPr lang="de-DE" sz="1000" dirty="0">
                          <a:latin typeface="Lato"/>
                          <a:cs typeface="Lato"/>
                        </a:rPr>
                        <a:t>360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€</a:t>
                      </a: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de-DE" sz="1000" dirty="0">
                          <a:solidFill>
                            <a:srgbClr val="2870A4"/>
                          </a:solidFill>
                          <a:latin typeface="Lato"/>
                          <a:cs typeface="Lato"/>
                        </a:rPr>
                        <a:t>660</a:t>
                      </a:r>
                      <a:r>
                        <a:rPr sz="1000" dirty="0">
                          <a:solidFill>
                            <a:srgbClr val="2870A4"/>
                          </a:solidFill>
                          <a:latin typeface="Lato"/>
                          <a:cs typeface="Lato"/>
                        </a:rPr>
                        <a:t>€</a:t>
                      </a:r>
                      <a:endParaRPr sz="10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1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s</a:t>
                      </a:r>
                      <a:r>
                        <a:rPr sz="800" spc="-1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av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e</a:t>
                      </a:r>
                      <a:r>
                        <a:rPr sz="800" spc="-5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more</a:t>
                      </a:r>
                      <a:r>
                        <a:rPr sz="800" spc="-5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than</a:t>
                      </a:r>
                      <a:r>
                        <a:rPr sz="800" spc="-5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de-DE" sz="800" spc="-5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8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%</a:t>
                      </a:r>
                      <a:endParaRPr sz="8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B w="12700">
                      <a:solidFill>
                        <a:srgbClr val="2870A4"/>
                      </a:solidFill>
                      <a:prstDash val="solid"/>
                    </a:lnB>
                    <a:solidFill>
                      <a:srgbClr val="2870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2" name="Rechteck 31">
            <a:extLst>
              <a:ext uri="{FF2B5EF4-FFF2-40B4-BE49-F238E27FC236}">
                <a16:creationId xmlns:a16="http://schemas.microsoft.com/office/drawing/2014/main" id="{AD53B534-3D08-D211-5644-E29F5A02B172}"/>
              </a:ext>
            </a:extLst>
          </p:cNvPr>
          <p:cNvSpPr/>
          <p:nvPr/>
        </p:nvSpPr>
        <p:spPr>
          <a:xfrm>
            <a:off x="6616700" y="5870369"/>
            <a:ext cx="698500" cy="4765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 dirty="0">
                <a:solidFill>
                  <a:srgbClr val="000000"/>
                </a:solidFill>
              </a:rPr>
              <a:t>P</a:t>
            </a:r>
            <a:r>
              <a:rPr spc="-15" dirty="0">
                <a:solidFill>
                  <a:srgbClr val="000000"/>
                </a:solidFill>
              </a:rPr>
              <a:t>acka</a:t>
            </a:r>
            <a:r>
              <a:rPr spc="-35" dirty="0">
                <a:solidFill>
                  <a:srgbClr val="000000"/>
                </a:solidFill>
              </a:rPr>
              <a:t>g</a:t>
            </a:r>
            <a:r>
              <a:rPr spc="-10" dirty="0">
                <a:solidFill>
                  <a:srgbClr val="000000"/>
                </a:solidFill>
              </a:rPr>
              <a:t>es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25" dirty="0"/>
              <a:t>f</a:t>
            </a:r>
            <a:r>
              <a:rPr spc="-15" dirty="0"/>
              <a:t>o</a:t>
            </a:r>
            <a:r>
              <a:rPr dirty="0"/>
              <a:t>r</a:t>
            </a:r>
            <a:r>
              <a:rPr spc="-45" dirty="0"/>
              <a:t> </a:t>
            </a:r>
            <a:r>
              <a:rPr spc="-5" dirty="0"/>
              <a:t>f</a:t>
            </a:r>
            <a:r>
              <a:rPr dirty="0"/>
              <a:t>ancie</a:t>
            </a:r>
            <a:r>
              <a:rPr spc="-5" dirty="0"/>
              <a:t>r</a:t>
            </a:r>
            <a:r>
              <a:rPr spc="-1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75400" y="1180496"/>
            <a:ext cx="367665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20" dirty="0">
                <a:solidFill>
                  <a:srgbClr val="3281B1"/>
                </a:solidFill>
                <a:latin typeface="Lato"/>
                <a:cs typeface="Lato"/>
              </a:rPr>
              <a:t>Bas</a:t>
            </a:r>
            <a:r>
              <a:rPr sz="1100" b="1" spc="30" dirty="0">
                <a:solidFill>
                  <a:srgbClr val="3281B1"/>
                </a:solidFill>
                <a:latin typeface="Lato"/>
                <a:cs typeface="Lato"/>
              </a:rPr>
              <a:t>i</a:t>
            </a:r>
            <a:r>
              <a:rPr sz="1100" b="1" spc="-15" dirty="0">
                <a:solidFill>
                  <a:srgbClr val="3281B1"/>
                </a:solidFill>
                <a:latin typeface="Lato"/>
                <a:cs typeface="Lato"/>
              </a:rPr>
              <a:t>c</a:t>
            </a:r>
            <a:endParaRPr sz="110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5600" y="1648142"/>
            <a:ext cx="4790440" cy="3275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40" dirty="0">
                <a:latin typeface="Lato"/>
                <a:cs typeface="Lato"/>
              </a:rPr>
              <a:t>e</a:t>
            </a:r>
            <a:r>
              <a:rPr sz="1000" dirty="0">
                <a:latin typeface="Lato"/>
                <a:cs typeface="Lato"/>
              </a:rPr>
              <a:t>xhibition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stand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with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logo</a:t>
            </a:r>
            <a:endParaRPr sz="10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80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logo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40" dirty="0">
                <a:latin typeface="Lato"/>
                <a:cs typeface="Lato"/>
              </a:rPr>
              <a:t>e</a:t>
            </a:r>
            <a:r>
              <a:rPr sz="1000" spc="5" dirty="0">
                <a:latin typeface="Lato"/>
                <a:cs typeface="Lato"/>
              </a:rPr>
              <a:t>xhibitor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list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pigeon-mar</a:t>
            </a:r>
            <a:r>
              <a:rPr sz="1000" spc="-30" dirty="0">
                <a:latin typeface="Lato"/>
                <a:cs typeface="Lato"/>
              </a:rPr>
              <a:t>k</a:t>
            </a:r>
            <a:r>
              <a:rPr sz="1000" dirty="0">
                <a:latin typeface="Lato"/>
                <a:cs typeface="Lato"/>
              </a:rPr>
              <a:t>etplace</a:t>
            </a:r>
          </a:p>
          <a:p>
            <a:pPr marL="12700" marR="1066800">
              <a:lnSpc>
                <a:spcPct val="241699"/>
              </a:lnSpc>
            </a:pPr>
            <a:r>
              <a:rPr sz="1000" spc="-80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logo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fancier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premium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bar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ad</a:t>
            </a:r>
            <a:r>
              <a:rPr sz="1000" spc="-15" dirty="0">
                <a:latin typeface="Lato"/>
                <a:cs typeface="Lato"/>
              </a:rPr>
              <a:t>v</a:t>
            </a:r>
            <a:r>
              <a:rPr sz="1000" spc="5" dirty="0">
                <a:latin typeface="Lato"/>
                <a:cs typeface="Lato"/>
              </a:rPr>
              <a:t>ertising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campaigns Presentation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loft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with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contact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person</a:t>
            </a: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contact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details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presentation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pigeons.</a:t>
            </a:r>
            <a:endParaRPr sz="10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Publication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flight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results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portal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newspaper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b</a:t>
            </a:r>
            <a:r>
              <a:rPr sz="1000" spc="-10" dirty="0">
                <a:latin typeface="Lato"/>
                <a:cs typeface="Lato"/>
              </a:rPr>
              <a:t>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us.</a:t>
            </a:r>
            <a:endParaRPr sz="1000" dirty="0">
              <a:latin typeface="Lato"/>
              <a:cs typeface="Lato"/>
            </a:endParaRPr>
          </a:p>
          <a:p>
            <a:pPr marL="12700" marR="5080">
              <a:lnSpc>
                <a:spcPct val="308300"/>
              </a:lnSpc>
            </a:pPr>
            <a:r>
              <a:rPr sz="1000" spc="5" dirty="0">
                <a:latin typeface="Lato"/>
                <a:cs typeface="Lato"/>
              </a:rPr>
              <a:t>Editorial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presentation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support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fanciers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stand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portal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newspaper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b</a:t>
            </a:r>
            <a:r>
              <a:rPr sz="1000" spc="-10" dirty="0">
                <a:latin typeface="Lato"/>
                <a:cs typeface="Lato"/>
              </a:rPr>
              <a:t>y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us </a:t>
            </a:r>
            <a:r>
              <a:rPr sz="1000" dirty="0">
                <a:latin typeface="Lato"/>
                <a:cs typeface="Lato"/>
              </a:rPr>
              <a:t>additional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distribution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of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5" dirty="0">
                <a:latin typeface="Lato"/>
                <a:cs typeface="Lato"/>
              </a:rPr>
              <a:t>our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5" dirty="0">
                <a:latin typeface="Lato"/>
                <a:cs typeface="Lato"/>
              </a:rPr>
              <a:t>news</a:t>
            </a:r>
            <a:endParaRPr sz="10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via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the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newsletter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(per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y</a:t>
            </a:r>
            <a:r>
              <a:rPr sz="1000" spc="15" dirty="0">
                <a:latin typeface="Lato"/>
                <a:cs typeface="Lato"/>
              </a:rPr>
              <a:t>ear)</a:t>
            </a:r>
            <a:endParaRPr sz="1000" dirty="0">
              <a:latin typeface="Lato"/>
              <a:cs typeface="Lato"/>
            </a:endParaRPr>
          </a:p>
          <a:p>
            <a:pPr>
              <a:lnSpc>
                <a:spcPct val="100000"/>
              </a:lnSpc>
            </a:pPr>
            <a:endParaRPr lang="de-DE"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lang="en-US" sz="800" spc="-15" dirty="0">
                <a:latin typeface="Lato"/>
                <a:cs typeface="Lato"/>
              </a:rPr>
              <a:t>Fee</a:t>
            </a:r>
            <a:r>
              <a:rPr lang="en-US" sz="800" spc="-5" dirty="0">
                <a:latin typeface="Lato"/>
                <a:cs typeface="Lato"/>
              </a:rPr>
              <a:t>s</a:t>
            </a:r>
            <a:r>
              <a:rPr lang="en-US" sz="800" spc="-55" dirty="0">
                <a:latin typeface="Lato"/>
                <a:cs typeface="Lato"/>
              </a:rPr>
              <a:t> </a:t>
            </a:r>
            <a:r>
              <a:rPr lang="en-US" sz="800" dirty="0">
                <a:latin typeface="Lato"/>
                <a:cs typeface="Lato"/>
              </a:rPr>
              <a:t>per</a:t>
            </a:r>
            <a:r>
              <a:rPr lang="en-US" sz="800" spc="-55" dirty="0">
                <a:latin typeface="Lato"/>
                <a:cs typeface="Lato"/>
              </a:rPr>
              <a:t> </a:t>
            </a:r>
            <a:r>
              <a:rPr lang="en-US" sz="800" spc="-5" dirty="0">
                <a:latin typeface="Lato"/>
                <a:cs typeface="Lato"/>
              </a:rPr>
              <a:t>month</a:t>
            </a:r>
            <a:endParaRPr lang="en-US" sz="800" dirty="0"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43800" y="1180496"/>
            <a:ext cx="615315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35" dirty="0">
                <a:solidFill>
                  <a:srgbClr val="3281B1"/>
                </a:solidFill>
                <a:latin typeface="Lato"/>
                <a:cs typeface="Lato"/>
              </a:rPr>
              <a:t>Pr</a:t>
            </a:r>
            <a:r>
              <a:rPr sz="1100" b="1" spc="20" dirty="0">
                <a:solidFill>
                  <a:srgbClr val="3281B1"/>
                </a:solidFill>
                <a:latin typeface="Lato"/>
                <a:cs typeface="Lato"/>
              </a:rPr>
              <a:t>e</a:t>
            </a:r>
            <a:r>
              <a:rPr sz="1100" b="1" spc="25" dirty="0">
                <a:solidFill>
                  <a:srgbClr val="3281B1"/>
                </a:solidFill>
                <a:latin typeface="Lato"/>
                <a:cs typeface="Lato"/>
              </a:rPr>
              <a:t>miu</a:t>
            </a:r>
            <a:r>
              <a:rPr sz="1100" b="1" dirty="0">
                <a:solidFill>
                  <a:srgbClr val="3281B1"/>
                </a:solidFill>
                <a:latin typeface="Lato"/>
                <a:cs typeface="Lato"/>
              </a:rPr>
              <a:t>m</a:t>
            </a:r>
            <a:endParaRPr sz="1100">
              <a:latin typeface="Lato"/>
              <a:cs typeface="La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85100" y="16637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4066" y="1919817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4066" y="2281184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4066" y="2652753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4066" y="3204005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4066" y="3552321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4066" y="4155073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9700" y="16637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85100" y="20574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89700" y="20574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85100" y="24257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89700" y="2413000"/>
            <a:ext cx="1016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785100" y="28575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89700" y="28575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64066" y="4649900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85100" y="3311525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350000" y="4816602"/>
            <a:ext cx="5086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20"/>
              </a:spcBef>
            </a:pPr>
            <a:r>
              <a:rPr sz="1000" dirty="0">
                <a:latin typeface="Lato"/>
                <a:cs typeface="Lato"/>
              </a:rPr>
              <a:t>20€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40"/>
              </a:lnSpc>
            </a:pPr>
            <a:r>
              <a:rPr spc="-20" dirty="0"/>
              <a:t>10</a:t>
            </a:r>
          </a:p>
          <a:p>
            <a:pPr marL="25400">
              <a:lnSpc>
                <a:spcPts val="360"/>
              </a:lnSpc>
            </a:pPr>
            <a:r>
              <a:rPr sz="350" spc="55" dirty="0">
                <a:latin typeface="Calibri"/>
                <a:cs typeface="Calibri"/>
              </a:rPr>
              <a:t>yea</a:t>
            </a:r>
            <a:r>
              <a:rPr sz="350" spc="40" dirty="0">
                <a:latin typeface="Calibri"/>
                <a:cs typeface="Calibri"/>
              </a:rPr>
              <a:t>r</a:t>
            </a:r>
            <a:r>
              <a:rPr sz="350" spc="35" dirty="0">
                <a:latin typeface="Calibri"/>
                <a:cs typeface="Calibri"/>
              </a:rPr>
              <a:t>s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xfrm>
            <a:off x="368300" y="5936234"/>
            <a:ext cx="4873625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b="1" spc="-25" dirty="0">
                <a:latin typeface="Lato Heavy"/>
                <a:cs typeface="Lato Heavy"/>
              </a:rPr>
              <a:t>M</a:t>
            </a:r>
            <a:r>
              <a:rPr b="1" dirty="0">
                <a:latin typeface="Lato Heavy"/>
                <a:cs typeface="Lato Heavy"/>
              </a:rPr>
              <a:t>edia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b="1" dirty="0">
                <a:latin typeface="Lato Heavy"/>
                <a:cs typeface="Lato Heavy"/>
              </a:rPr>
              <a:t>i</a:t>
            </a:r>
            <a:r>
              <a:rPr b="1" spc="-10" dirty="0">
                <a:latin typeface="Lato Heavy"/>
                <a:cs typeface="Lato Heavy"/>
              </a:rPr>
              <a:t>nf</a:t>
            </a:r>
            <a:r>
              <a:rPr b="1" spc="-5" dirty="0">
                <a:latin typeface="Lato Heavy"/>
                <a:cs typeface="Lato Heavy"/>
              </a:rPr>
              <a:t>ormatio</a:t>
            </a:r>
            <a:r>
              <a:rPr b="1" dirty="0">
                <a:latin typeface="Lato Heavy"/>
                <a:cs typeface="Lato Heavy"/>
              </a:rPr>
              <a:t>n</a:t>
            </a:r>
            <a:r>
              <a:rPr b="1" spc="-5" dirty="0">
                <a:latin typeface="Lato Heavy"/>
                <a:cs typeface="Lato Heavy"/>
              </a:rPr>
              <a:t> o</a:t>
            </a:r>
            <a:r>
              <a:rPr b="1" dirty="0">
                <a:latin typeface="Lato Heavy"/>
                <a:cs typeface="Lato Heavy"/>
              </a:rPr>
              <a:t>nline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lang="de-DE" b="1" dirty="0">
                <a:latin typeface="Lato Heavy"/>
                <a:cs typeface="Lato Heavy"/>
              </a:rPr>
              <a:t>2024</a:t>
            </a:r>
            <a:r>
              <a:rPr b="1" spc="-5" dirty="0">
                <a:latin typeface="Lato Heavy"/>
                <a:cs typeface="Lato Heavy"/>
              </a:rPr>
              <a:t> 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Pigeon-mar</a:t>
            </a:r>
            <a:r>
              <a:rPr spc="-25" dirty="0"/>
              <a:t>k</a:t>
            </a:r>
            <a:r>
              <a:rPr spc="-5" dirty="0"/>
              <a:t>etplace.com</a:t>
            </a:r>
            <a:r>
              <a:rPr spc="-55" dirty="0"/>
              <a:t> </a:t>
            </a:r>
            <a:r>
              <a:rPr spc="15" dirty="0"/>
              <a:t>—</a:t>
            </a:r>
            <a:r>
              <a:rPr spc="-55" dirty="0"/>
              <a:t> </a:t>
            </a:r>
            <a:r>
              <a:rPr dirty="0"/>
              <a:t>online-portal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5" dirty="0"/>
              <a:t>international</a:t>
            </a:r>
            <a:r>
              <a:rPr spc="-55" dirty="0"/>
              <a:t> </a:t>
            </a:r>
            <a:r>
              <a:rPr spc="-5" dirty="0"/>
              <a:t>pigeon</a:t>
            </a:r>
            <a:r>
              <a:rPr spc="-55" dirty="0"/>
              <a:t> </a:t>
            </a:r>
            <a:r>
              <a:rPr dirty="0"/>
              <a:t>sport</a:t>
            </a:r>
            <a:r>
              <a:rPr dirty="0">
                <a:hlinkClick r:id="rId5"/>
              </a:rPr>
              <a:t> </a:t>
            </a:r>
            <a:r>
              <a:rPr lang="de-DE" dirty="0"/>
              <a:t>pete</a:t>
            </a:r>
            <a:r>
              <a:rPr lang="de-DE" spc="-55" dirty="0"/>
              <a:t>r</a:t>
            </a:r>
            <a:r>
              <a:rPr lang="de-DE" spc="-5" dirty="0"/>
              <a:t>.</a:t>
            </a:r>
            <a:r>
              <a:rPr lang="de-DE" spc="-35" dirty="0"/>
              <a:t>k</a:t>
            </a:r>
            <a:r>
              <a:rPr lang="de-DE" dirty="0"/>
              <a:t>ocks@brieftauben-markt.de</a:t>
            </a:r>
            <a:r>
              <a:rPr spc="225" dirty="0">
                <a:latin typeface="Century Gothic"/>
                <a:cs typeface="Century Gothic"/>
              </a:rPr>
              <a:t>│</a:t>
            </a:r>
            <a:r>
              <a:rPr spc="-70" dirty="0">
                <a:latin typeface="Century Gothic"/>
                <a:cs typeface="Century Gothic"/>
              </a:rPr>
              <a:t> </a:t>
            </a:r>
            <a:r>
              <a:rPr dirty="0"/>
              <a:t>+49</a:t>
            </a:r>
            <a:r>
              <a:rPr spc="-55" dirty="0"/>
              <a:t> </a:t>
            </a:r>
            <a:r>
              <a:rPr spc="10" dirty="0"/>
              <a:t>(0)</a:t>
            </a:r>
            <a:r>
              <a:rPr spc="-55" dirty="0"/>
              <a:t> </a:t>
            </a:r>
            <a:r>
              <a:rPr dirty="0"/>
              <a:t>178</a:t>
            </a:r>
            <a:r>
              <a:rPr spc="-55" dirty="0"/>
              <a:t> </a:t>
            </a:r>
            <a:r>
              <a:rPr dirty="0"/>
              <a:t>453</a:t>
            </a:r>
            <a:r>
              <a:rPr spc="-55" dirty="0"/>
              <a:t> </a:t>
            </a:r>
            <a:r>
              <a:rPr dirty="0"/>
              <a:t>7775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770753" y="6175678"/>
            <a:ext cx="462280" cy="113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2555">
              <a:lnSpc>
                <a:spcPct val="137900"/>
              </a:lnSpc>
            </a:pP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I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G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O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N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- 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            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5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R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5" dirty="0">
                <a:solidFill>
                  <a:srgbClr val="00537F"/>
                </a:solidFill>
                <a:latin typeface="Calibri"/>
                <a:cs typeface="Calibri"/>
              </a:rPr>
              <a:t>K</a:t>
            </a:r>
            <a:r>
              <a:rPr sz="250" b="1" spc="-5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T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P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L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0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10" dirty="0">
                <a:solidFill>
                  <a:srgbClr val="00537F"/>
                </a:solidFill>
                <a:latin typeface="Calibri"/>
                <a:cs typeface="Calibri"/>
              </a:rPr>
              <a:t>.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25" dirty="0">
                <a:solidFill>
                  <a:srgbClr val="00537F"/>
                </a:solidFill>
                <a:latin typeface="Calibri"/>
                <a:cs typeface="Calibri"/>
              </a:rPr>
              <a:t>C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30" dirty="0">
                <a:solidFill>
                  <a:srgbClr val="00537F"/>
                </a:solidFill>
                <a:latin typeface="Calibri"/>
                <a:cs typeface="Calibri"/>
              </a:rPr>
              <a:t>O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250" b="1" spc="40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2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endParaRPr sz="2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45400" y="4816602"/>
            <a:ext cx="5086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20"/>
              </a:spcBef>
            </a:pPr>
            <a:r>
              <a:rPr sz="1000" dirty="0">
                <a:latin typeface="Lato"/>
                <a:cs typeface="Lato"/>
              </a:rPr>
              <a:t>40€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930900" y="3705542"/>
            <a:ext cx="124841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0" marR="5080" indent="-152400" algn="ctr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onc</a:t>
            </a:r>
            <a:r>
              <a:rPr sz="1000" b="1" dirty="0">
                <a:latin typeface="Lato Heavy"/>
                <a:cs typeface="Lato Heavy"/>
              </a:rPr>
              <a:t>e</a:t>
            </a:r>
            <a:r>
              <a:rPr sz="1000" b="1" spc="-5" dirty="0">
                <a:latin typeface="Lato Heavy"/>
                <a:cs typeface="Lato Heavy"/>
              </a:rPr>
              <a:t> at t</a:t>
            </a:r>
            <a:r>
              <a:rPr sz="1000" b="1" dirty="0">
                <a:latin typeface="Lato Heavy"/>
                <a:cs typeface="Lato Heavy"/>
              </a:rPr>
              <a:t>he</a:t>
            </a:r>
            <a:r>
              <a:rPr sz="1000" b="1" spc="-5" dirty="0">
                <a:latin typeface="Lato Heavy"/>
                <a:cs typeface="Lato Heavy"/>
              </a:rPr>
              <a:t> beginning </a:t>
            </a:r>
            <a:r>
              <a:rPr sz="1000" b="1" spc="-25" dirty="0">
                <a:latin typeface="Lato Heavy"/>
                <a:cs typeface="Lato Heavy"/>
              </a:rPr>
              <a:t>o</a:t>
            </a:r>
            <a:r>
              <a:rPr sz="1000" b="1" dirty="0">
                <a:latin typeface="Lato Heavy"/>
                <a:cs typeface="Lato Heavy"/>
              </a:rPr>
              <a:t>f</a:t>
            </a:r>
            <a:r>
              <a:rPr sz="1000" b="1" spc="-20" dirty="0">
                <a:latin typeface="Lato Heavy"/>
                <a:cs typeface="Lato Heavy"/>
              </a:rPr>
              <a:t> 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r>
              <a:rPr sz="1000" b="1" dirty="0">
                <a:latin typeface="Lato Heavy"/>
                <a:cs typeface="Lato Heavy"/>
              </a:rPr>
              <a:t>he</a:t>
            </a:r>
            <a:r>
              <a:rPr sz="1000" b="1" spc="-5" dirty="0">
                <a:latin typeface="Lato Heavy"/>
                <a:cs typeface="Lato Heavy"/>
              </a:rPr>
              <a:t> </a:t>
            </a:r>
            <a:r>
              <a:rPr sz="1000" b="1" spc="-10" dirty="0">
                <a:latin typeface="Lato Heavy"/>
                <a:cs typeface="Lato Heavy"/>
              </a:rPr>
              <a:t>e</a:t>
            </a:r>
            <a:r>
              <a:rPr sz="1000" b="1" spc="-5" dirty="0">
                <a:latin typeface="Lato Heavy"/>
                <a:cs typeface="Lato Heavy"/>
              </a:rPr>
              <a:t>xhibitio</a:t>
            </a:r>
            <a:r>
              <a:rPr sz="1000" b="1" dirty="0">
                <a:latin typeface="Lato Heavy"/>
                <a:cs typeface="Lato Heavy"/>
              </a:rPr>
              <a:t>n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13500" y="4340542"/>
            <a:ext cx="2997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onc</a:t>
            </a:r>
            <a:r>
              <a:rPr sz="1000" b="1" dirty="0">
                <a:latin typeface="Lato Heavy"/>
                <a:cs typeface="Lato Heavy"/>
              </a:rPr>
              <a:t>e</a:t>
            </a:r>
            <a:endParaRPr sz="1000">
              <a:latin typeface="Lato Heavy"/>
              <a:cs typeface="Lato Heavy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31100" y="3781741"/>
            <a:ext cx="6985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31100" y="4340542"/>
            <a:ext cx="6985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>
              <a:latin typeface="Lato Heavy"/>
              <a:cs typeface="Lato Heavy"/>
            </a:endParaRPr>
          </a:p>
        </p:txBody>
      </p:sp>
      <p:sp>
        <p:nvSpPr>
          <p:cNvPr id="32" name="object 17"/>
          <p:cNvSpPr/>
          <p:nvPr/>
        </p:nvSpPr>
        <p:spPr>
          <a:xfrm>
            <a:off x="6489700" y="3311525"/>
            <a:ext cx="1016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4F3E02C4-C135-FD5C-EF82-C132C236D246}"/>
              </a:ext>
            </a:extLst>
          </p:cNvPr>
          <p:cNvSpPr/>
          <p:nvPr/>
        </p:nvSpPr>
        <p:spPr>
          <a:xfrm>
            <a:off x="6713220" y="5726356"/>
            <a:ext cx="601980" cy="6435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1059</Words>
  <Application>Microsoft Office PowerPoint</Application>
  <PresentationFormat>Benutzerdefiniert</PresentationFormat>
  <Paragraphs>181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Calibri</vt:lpstr>
      <vt:lpstr>Century Gothic</vt:lpstr>
      <vt:lpstr>Lato</vt:lpstr>
      <vt:lpstr>Lato Heavy</vt:lpstr>
      <vt:lpstr>Lato Medium</vt:lpstr>
      <vt:lpstr>Times New Roman</vt:lpstr>
      <vt:lpstr>Office Theme</vt:lpstr>
      <vt:lpstr>PowerPoint-Präsentation</vt:lpstr>
      <vt:lpstr>Characteristic of the portal</vt:lpstr>
      <vt:lpstr>Pigeon portal at a glance</vt:lpstr>
      <vt:lpstr>Pigeon portal at a glance</vt:lpstr>
      <vt:lpstr>Exhibitor packages for companies</vt:lpstr>
      <vt:lpstr>Advertising packages for companies</vt:lpstr>
      <vt:lpstr>Packages for fanciers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Elke Klinger</dc:creator>
  <cp:lastModifiedBy>Elke Klinger</cp:lastModifiedBy>
  <cp:revision>6</cp:revision>
  <dcterms:created xsi:type="dcterms:W3CDTF">2017-11-30T11:17:36Z</dcterms:created>
  <dcterms:modified xsi:type="dcterms:W3CDTF">2024-02-29T17:53:54Z</dcterms:modified>
</cp:coreProperties>
</file>